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embeddings/oleObject4.bin" ContentType="application/vnd.openxmlformats-officedocument.oleObject"/>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embeddings/oleObject9.bin" ContentType="application/vnd.openxmlformats-officedocument.oleObject"/>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embeddings/oleObject5.bin" ContentType="application/vnd.openxmlformats-officedocument.oleObject"/>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embeddings/oleObject6.bin" ContentType="application/vnd.openxmlformats-officedocument.oleObject"/>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embeddings/oleObject10.bin" ContentType="application/vnd.openxmlformats-officedocument.oleObject"/>
  <Override PartName="/ppt/notesSlides/notesSlide7.xml" ContentType="application/vnd.openxmlformats-officedocument.presentationml.notesSlide+xml"/>
  <Override PartName="/ppt/embeddings/oleObject7.bin" ContentType="application/vnd.openxmlformats-officedocument.oleObject"/>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embeddings/oleObject11.bin" ContentType="application/vnd.openxmlformats-officedocument.oleObject"/>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Override PartName="/ppt/embeddings/oleObject8.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7"/>
  </p:notesMasterIdLst>
  <p:sldIdLst>
    <p:sldId id="257" r:id="rId2"/>
    <p:sldId id="266" r:id="rId3"/>
    <p:sldId id="267" r:id="rId4"/>
    <p:sldId id="258" r:id="rId5"/>
    <p:sldId id="259" r:id="rId6"/>
    <p:sldId id="320" r:id="rId7"/>
    <p:sldId id="321" r:id="rId8"/>
    <p:sldId id="312" r:id="rId9"/>
    <p:sldId id="272" r:id="rId10"/>
    <p:sldId id="318" r:id="rId11"/>
    <p:sldId id="322" r:id="rId12"/>
    <p:sldId id="323" r:id="rId13"/>
    <p:sldId id="324" r:id="rId14"/>
    <p:sldId id="325" r:id="rId15"/>
    <p:sldId id="31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00" d="100"/>
          <a:sy n="100" d="100"/>
        </p:scale>
        <p:origin x="-5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F29811-0217-4AEF-985B-3002FB113870}" type="datetimeFigureOut">
              <a:rPr lang="en-US" smtClean="0"/>
              <a:pPr/>
              <a:t>5/30/12</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B31C6-7CB1-4B26-9BCC-F4F01CCEF0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9538BB-9BDF-4434-938B-C007771FDDA6}" type="slidenum">
              <a:rPr lang="es-ES" smtClean="0">
                <a:latin typeface="Arial" pitchFamily="34" charset="0"/>
              </a:rPr>
              <a:pPr/>
              <a:t>1</a:t>
            </a:fld>
            <a:endParaRPr lang="es-E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A" dirty="0" smtClean="0"/>
              <a:t>El PNUD fue consultado</a:t>
            </a:r>
            <a:r>
              <a:rPr lang="es-PA" baseline="0" dirty="0" smtClean="0"/>
              <a:t> en el mes de febrero, a emitir un comentario técnico sobre el borrador de la Gran Misión. El rol del PNUD se ha limitado a compartir su visión técnica –no hay ni recursos ni implementación por parte del PNUD-, si bien se destaca la visión y alcance de la política –que es plenamente </a:t>
            </a:r>
            <a:r>
              <a:rPr lang="es-PA" baseline="0" dirty="0" err="1" smtClean="0"/>
              <a:t>penudiana</a:t>
            </a:r>
            <a:r>
              <a:rPr lang="es-PA" baseline="0" dirty="0" smtClean="0"/>
              <a:t>-.</a:t>
            </a:r>
            <a:endParaRPr lang="es-PA" dirty="0"/>
          </a:p>
        </p:txBody>
      </p:sp>
      <p:sp>
        <p:nvSpPr>
          <p:cNvPr id="4" name="3 Marcador de número de diapositiva"/>
          <p:cNvSpPr>
            <a:spLocks noGrp="1"/>
          </p:cNvSpPr>
          <p:nvPr>
            <p:ph type="sldNum" sz="quarter" idx="10"/>
          </p:nvPr>
        </p:nvSpPr>
        <p:spPr/>
        <p:txBody>
          <a:bodyPr/>
          <a:lstStyle/>
          <a:p>
            <a:fld id="{B4696C05-2078-464D-8A0D-48A6E19D4421}" type="slidenum">
              <a:rPr lang="es-PA" smtClean="0"/>
              <a:pPr/>
              <a:t>11</a:t>
            </a:fld>
            <a:endParaRPr lang="es-PA"/>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PA" dirty="0" smtClean="0"/>
              <a:t>Destacar que en la Gran Misión se da entrada e integralidad a las diferentes</a:t>
            </a:r>
            <a:r>
              <a:rPr lang="es-PA" baseline="0" dirty="0" smtClean="0"/>
              <a:t> medidas que se estaban trabajando de manera más o menos autónoma. Destacar la importancia de la inclusión de elementos como el sistema integral de atención a las víctimas de la violencia</a:t>
            </a:r>
            <a:endParaRPr lang="es-PA" dirty="0"/>
          </a:p>
        </p:txBody>
      </p:sp>
      <p:sp>
        <p:nvSpPr>
          <p:cNvPr id="4" name="3 Marcador de número de diapositiva"/>
          <p:cNvSpPr>
            <a:spLocks noGrp="1"/>
          </p:cNvSpPr>
          <p:nvPr>
            <p:ph type="sldNum" sz="quarter" idx="10"/>
          </p:nvPr>
        </p:nvSpPr>
        <p:spPr/>
        <p:txBody>
          <a:bodyPr/>
          <a:lstStyle/>
          <a:p>
            <a:fld id="{B4696C05-2078-464D-8A0D-48A6E19D4421}" type="slidenum">
              <a:rPr lang="es-PA" smtClean="0"/>
              <a:pPr/>
              <a:t>12</a:t>
            </a:fld>
            <a:endParaRPr lang="es-PA"/>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Estos</a:t>
            </a:r>
            <a:r>
              <a:rPr lang="en-US" dirty="0" smtClean="0"/>
              <a:t> son los </a:t>
            </a:r>
            <a:r>
              <a:rPr lang="en-US" dirty="0" err="1" smtClean="0"/>
              <a:t>comentarios</a:t>
            </a:r>
            <a:r>
              <a:rPr lang="en-US" dirty="0" smtClean="0"/>
              <a:t> </a:t>
            </a:r>
            <a:r>
              <a:rPr lang="en-US" dirty="0" err="1" smtClean="0"/>
              <a:t>generales</a:t>
            </a:r>
            <a:r>
              <a:rPr lang="en-US" dirty="0" smtClean="0"/>
              <a:t> </a:t>
            </a:r>
            <a:r>
              <a:rPr lang="en-US" dirty="0" err="1" smtClean="0"/>
              <a:t>que</a:t>
            </a:r>
            <a:r>
              <a:rPr lang="en-US" dirty="0" smtClean="0"/>
              <a:t> se</a:t>
            </a:r>
            <a:r>
              <a:rPr lang="en-US" baseline="0" dirty="0" smtClean="0"/>
              <a:t> </a:t>
            </a:r>
            <a:r>
              <a:rPr lang="en-US" baseline="0" dirty="0" err="1" smtClean="0"/>
              <a:t>emitieron</a:t>
            </a:r>
            <a:r>
              <a:rPr lang="en-US" baseline="0" dirty="0" smtClean="0"/>
              <a:t> al </a:t>
            </a:r>
            <a:r>
              <a:rPr lang="en-US" baseline="0" dirty="0" err="1" smtClean="0"/>
              <a:t>borrador</a:t>
            </a:r>
            <a:r>
              <a:rPr lang="en-US" baseline="0" dirty="0" smtClean="0"/>
              <a:t> de la Gran </a:t>
            </a:r>
            <a:r>
              <a:rPr lang="en-US" baseline="0" dirty="0" err="1" smtClean="0"/>
              <a:t>Misión</a:t>
            </a:r>
            <a:r>
              <a:rPr lang="en-US" baseline="0" dirty="0" smtClean="0"/>
              <a:t>. </a:t>
            </a:r>
            <a:r>
              <a:rPr lang="en-US" baseline="0" dirty="0" err="1" smtClean="0"/>
              <a:t>Según</a:t>
            </a:r>
            <a:r>
              <a:rPr lang="en-US" baseline="0" dirty="0" smtClean="0"/>
              <a:t> </a:t>
            </a:r>
            <a:r>
              <a:rPr lang="en-US" baseline="0" dirty="0" err="1" smtClean="0"/>
              <a:t>nos</a:t>
            </a:r>
            <a:r>
              <a:rPr lang="en-US" baseline="0" dirty="0" smtClean="0"/>
              <a:t> </a:t>
            </a:r>
            <a:r>
              <a:rPr lang="en-US" baseline="0" dirty="0" err="1" smtClean="0"/>
              <a:t>dicen</a:t>
            </a:r>
            <a:r>
              <a:rPr lang="en-US" baseline="0" dirty="0" smtClean="0"/>
              <a:t>, </a:t>
            </a:r>
            <a:r>
              <a:rPr lang="en-US" baseline="0" dirty="0" err="1" smtClean="0"/>
              <a:t>buena</a:t>
            </a:r>
            <a:r>
              <a:rPr lang="en-US" baseline="0" dirty="0" smtClean="0"/>
              <a:t> parte de </a:t>
            </a:r>
            <a:r>
              <a:rPr lang="en-US" baseline="0" dirty="0" err="1" smtClean="0"/>
              <a:t>estos</a:t>
            </a:r>
            <a:r>
              <a:rPr lang="en-US" baseline="0" dirty="0" smtClean="0"/>
              <a:t> </a:t>
            </a:r>
            <a:r>
              <a:rPr lang="en-US" baseline="0" dirty="0" err="1" smtClean="0"/>
              <a:t>comentarios</a:t>
            </a:r>
            <a:r>
              <a:rPr lang="en-US" baseline="0" dirty="0" smtClean="0"/>
              <a:t> </a:t>
            </a:r>
            <a:r>
              <a:rPr lang="en-US" baseline="0" dirty="0" err="1" smtClean="0"/>
              <a:t>han</a:t>
            </a:r>
            <a:r>
              <a:rPr lang="en-US" baseline="0" dirty="0" smtClean="0"/>
              <a:t> </a:t>
            </a:r>
            <a:r>
              <a:rPr lang="en-US" baseline="0" dirty="0" err="1" smtClean="0"/>
              <a:t>sido</a:t>
            </a:r>
            <a:r>
              <a:rPr lang="en-US" baseline="0" dirty="0" smtClean="0"/>
              <a:t> </a:t>
            </a:r>
            <a:r>
              <a:rPr lang="en-US" baseline="0" dirty="0" err="1" smtClean="0"/>
              <a:t>tomados</a:t>
            </a:r>
            <a:r>
              <a:rPr lang="en-US" baseline="0" dirty="0" smtClean="0"/>
              <a:t> en </a:t>
            </a:r>
            <a:r>
              <a:rPr lang="en-US" baseline="0" dirty="0" err="1" smtClean="0"/>
              <a:t>consideración</a:t>
            </a:r>
            <a:r>
              <a:rPr lang="en-US" baseline="0" dirty="0" smtClean="0"/>
              <a:t> (</a:t>
            </a:r>
            <a:r>
              <a:rPr lang="en-US" baseline="0" dirty="0" err="1" smtClean="0"/>
              <a:t>como</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que</a:t>
            </a:r>
            <a:r>
              <a:rPr lang="en-US" baseline="0" dirty="0" smtClean="0"/>
              <a:t> los </a:t>
            </a:r>
            <a:r>
              <a:rPr lang="en-US" baseline="0" dirty="0" err="1" smtClean="0"/>
              <a:t>territorios</a:t>
            </a:r>
            <a:r>
              <a:rPr lang="en-US" baseline="0" dirty="0" smtClean="0"/>
              <a:t> </a:t>
            </a:r>
            <a:r>
              <a:rPr lang="en-US" baseline="0" dirty="0" err="1" smtClean="0"/>
              <a:t>prioritarios</a:t>
            </a:r>
            <a:r>
              <a:rPr lang="en-US" baseline="0" dirty="0" smtClean="0"/>
              <a:t> </a:t>
            </a:r>
            <a:r>
              <a:rPr lang="en-US" baseline="0" dirty="0" err="1" smtClean="0"/>
              <a:t>para</a:t>
            </a:r>
            <a:r>
              <a:rPr lang="en-US" baseline="0" dirty="0" smtClean="0"/>
              <a:t> </a:t>
            </a:r>
            <a:r>
              <a:rPr lang="en-US" baseline="0" dirty="0" err="1" smtClean="0"/>
              <a:t>implementar</a:t>
            </a:r>
            <a:r>
              <a:rPr lang="en-US" baseline="0" dirty="0" smtClean="0"/>
              <a:t> la </a:t>
            </a:r>
            <a:r>
              <a:rPr lang="en-US" baseline="0" dirty="0" err="1" smtClean="0"/>
              <a:t>política</a:t>
            </a:r>
            <a:r>
              <a:rPr lang="en-US" baseline="0" dirty="0" smtClean="0"/>
              <a:t> son los 79 </a:t>
            </a:r>
            <a:r>
              <a:rPr lang="en-US" baseline="0" dirty="0" err="1" smtClean="0"/>
              <a:t>municipios</a:t>
            </a:r>
            <a:r>
              <a:rPr lang="en-US" baseline="0" dirty="0" smtClean="0"/>
              <a:t> </a:t>
            </a:r>
            <a:r>
              <a:rPr lang="en-US" baseline="0" dirty="0" err="1" smtClean="0"/>
              <a:t>más</a:t>
            </a:r>
            <a:r>
              <a:rPr lang="en-US" baseline="0" dirty="0" smtClean="0"/>
              <a:t> </a:t>
            </a:r>
            <a:r>
              <a:rPr lang="en-US" baseline="0" dirty="0" err="1" smtClean="0"/>
              <a:t>violentos</a:t>
            </a:r>
            <a:r>
              <a:rPr lang="en-US" baseline="0" dirty="0" smtClean="0"/>
              <a:t> del </a:t>
            </a:r>
            <a:r>
              <a:rPr lang="en-US" baseline="0" dirty="0" err="1" smtClean="0"/>
              <a:t>país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
        <p:nvSpPr>
          <p:cNvPr id="4" name="3 Marcador de número de diapositiva"/>
          <p:cNvSpPr>
            <a:spLocks noGrp="1"/>
          </p:cNvSpPr>
          <p:nvPr>
            <p:ph type="sldNum" sz="quarter" idx="10"/>
          </p:nvPr>
        </p:nvSpPr>
        <p:spPr/>
        <p:txBody>
          <a:bodyPr/>
          <a:lstStyle/>
          <a:p>
            <a:fld id="{B4696C05-2078-464D-8A0D-48A6E19D4421}" type="slidenum">
              <a:rPr lang="es-PA" smtClean="0"/>
              <a:pPr/>
              <a:t>14</a:t>
            </a:fld>
            <a:endParaRPr lang="es-PA"/>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Marco </a:t>
            </a:r>
            <a:r>
              <a:rPr lang="en-US" dirty="0" err="1" smtClean="0"/>
              <a:t>introductorio</a:t>
            </a:r>
            <a:r>
              <a:rPr lang="en-US" dirty="0" smtClean="0"/>
              <a:t> </a:t>
            </a:r>
            <a:r>
              <a:rPr lang="en-US" dirty="0" err="1" smtClean="0"/>
              <a:t>sobre</a:t>
            </a:r>
            <a:r>
              <a:rPr lang="en-US" dirty="0" smtClean="0"/>
              <a:t> la </a:t>
            </a:r>
            <a:r>
              <a:rPr lang="en-US" dirty="0" err="1" smtClean="0"/>
              <a:t>visión</a:t>
            </a:r>
            <a:r>
              <a:rPr lang="en-US" dirty="0" smtClean="0"/>
              <a:t> del PNUD a</a:t>
            </a:r>
            <a:r>
              <a:rPr lang="en-US" baseline="0" dirty="0" smtClean="0"/>
              <a:t> la </a:t>
            </a:r>
            <a:r>
              <a:rPr lang="en-US" baseline="0" dirty="0" err="1" smtClean="0"/>
              <a:t>seguridad</a:t>
            </a:r>
            <a:r>
              <a:rPr lang="en-US" baseline="0" dirty="0" smtClean="0"/>
              <a:t> </a:t>
            </a:r>
            <a:r>
              <a:rPr lang="en-US" baseline="0" dirty="0" err="1" smtClean="0"/>
              <a:t>ciudadana</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Aproximación</a:t>
            </a:r>
            <a:r>
              <a:rPr lang="en-US" dirty="0" smtClean="0"/>
              <a:t> conceptual del PNUD</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 </a:t>
            </a:r>
            <a:r>
              <a:rPr lang="en-US" dirty="0" err="1" smtClean="0"/>
              <a:t>porqué</a:t>
            </a:r>
            <a:r>
              <a:rPr lang="en-US" dirty="0" smtClean="0"/>
              <a:t> del</a:t>
            </a:r>
            <a:r>
              <a:rPr lang="en-US" baseline="0" dirty="0" smtClean="0"/>
              <a:t> </a:t>
            </a:r>
            <a:r>
              <a:rPr lang="en-US" baseline="0" dirty="0" err="1" smtClean="0"/>
              <a:t>interés</a:t>
            </a:r>
            <a:r>
              <a:rPr lang="en-US" baseline="0" dirty="0" smtClean="0"/>
              <a:t> del PNUD en </a:t>
            </a:r>
            <a:r>
              <a:rPr lang="en-US" baseline="0" dirty="0" err="1" smtClean="0"/>
              <a:t>materia</a:t>
            </a:r>
            <a:r>
              <a:rPr lang="en-US" baseline="0" dirty="0" smtClean="0"/>
              <a:t> de </a:t>
            </a:r>
            <a:r>
              <a:rPr lang="en-US" baseline="0" dirty="0" err="1" smtClean="0"/>
              <a:t>seguridad</a:t>
            </a:r>
            <a:r>
              <a:rPr lang="en-US" baseline="0" dirty="0" smtClean="0"/>
              <a:t> </a:t>
            </a:r>
            <a:r>
              <a:rPr lang="en-US" baseline="0" dirty="0" err="1" smtClean="0"/>
              <a:t>ciudadana</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Importancia</a:t>
            </a:r>
            <a:r>
              <a:rPr lang="en-US" baseline="0" dirty="0" smtClean="0"/>
              <a:t> de </a:t>
            </a:r>
            <a:r>
              <a:rPr lang="en-US" baseline="0" dirty="0" err="1" smtClean="0"/>
              <a:t>que</a:t>
            </a:r>
            <a:r>
              <a:rPr lang="en-US" baseline="0" dirty="0" smtClean="0"/>
              <a:t> en el actual UNDAF no se </a:t>
            </a:r>
            <a:r>
              <a:rPr lang="en-US" baseline="0" dirty="0" err="1" smtClean="0"/>
              <a:t>recoge</a:t>
            </a:r>
            <a:r>
              <a:rPr lang="en-US" baseline="0" dirty="0" smtClean="0"/>
              <a:t> </a:t>
            </a:r>
            <a:r>
              <a:rPr lang="en-US" baseline="0" dirty="0" err="1" smtClean="0"/>
              <a:t>seguridad</a:t>
            </a:r>
            <a:r>
              <a:rPr lang="en-US" baseline="0" dirty="0" smtClean="0"/>
              <a:t> </a:t>
            </a:r>
            <a:r>
              <a:rPr lang="en-US" baseline="0" dirty="0" err="1" smtClean="0"/>
              <a:t>ciudadana</a:t>
            </a:r>
            <a:r>
              <a:rPr lang="en-US" baseline="0" dirty="0" smtClean="0"/>
              <a:t>. </a:t>
            </a:r>
            <a:r>
              <a:rPr lang="en-US" baseline="0" dirty="0" err="1" smtClean="0"/>
              <a:t>Naciones</a:t>
            </a:r>
            <a:r>
              <a:rPr lang="en-US" baseline="0" dirty="0" smtClean="0"/>
              <a:t> </a:t>
            </a:r>
            <a:r>
              <a:rPr lang="en-US" baseline="0" dirty="0" err="1" smtClean="0"/>
              <a:t>Unidas</a:t>
            </a:r>
            <a:r>
              <a:rPr lang="en-US" baseline="0" dirty="0" smtClean="0"/>
              <a:t> no </a:t>
            </a:r>
            <a:r>
              <a:rPr lang="en-US" baseline="0" dirty="0" err="1" smtClean="0"/>
              <a:t>tiene</a:t>
            </a:r>
            <a:r>
              <a:rPr lang="en-US" baseline="0" dirty="0" smtClean="0"/>
              <a:t> </a:t>
            </a:r>
            <a:r>
              <a:rPr lang="en-US" baseline="0" dirty="0" err="1" smtClean="0"/>
              <a:t>ningún</a:t>
            </a:r>
            <a:r>
              <a:rPr lang="en-US" baseline="0" dirty="0" smtClean="0"/>
              <a:t> </a:t>
            </a:r>
            <a:r>
              <a:rPr lang="en-US" baseline="0" dirty="0" err="1" smtClean="0"/>
              <a:t>proyecto</a:t>
            </a:r>
            <a:r>
              <a:rPr lang="en-US" baseline="0" dirty="0" smtClean="0"/>
              <a:t> con el </a:t>
            </a:r>
            <a:r>
              <a:rPr lang="en-US" baseline="0" dirty="0" err="1" smtClean="0"/>
              <a:t>gobierno</a:t>
            </a:r>
            <a:r>
              <a:rPr lang="en-US" baseline="0" dirty="0" smtClean="0"/>
              <a:t> en la </a:t>
            </a:r>
            <a:r>
              <a:rPr lang="en-US" baseline="0" dirty="0" err="1" smtClean="0"/>
              <a:t>materia</a:t>
            </a:r>
            <a:r>
              <a:rPr lang="en-US" baseline="0" dirty="0" smtClean="0"/>
              <a:t>, </a:t>
            </a:r>
            <a:r>
              <a:rPr lang="en-US" baseline="0" dirty="0" err="1" smtClean="0"/>
              <a:t>si</a:t>
            </a:r>
            <a:r>
              <a:rPr lang="en-US" baseline="0" dirty="0" smtClean="0"/>
              <a:t> </a:t>
            </a:r>
            <a:r>
              <a:rPr lang="en-US" baseline="0" dirty="0" err="1" smtClean="0"/>
              <a:t>bien</a:t>
            </a:r>
            <a:r>
              <a:rPr lang="en-US" baseline="0" dirty="0" smtClean="0"/>
              <a:t> se ha </a:t>
            </a:r>
            <a:r>
              <a:rPr lang="en-US" baseline="0" dirty="0" err="1" smtClean="0"/>
              <a:t>ido</a:t>
            </a:r>
            <a:r>
              <a:rPr lang="en-US" baseline="0" dirty="0" smtClean="0"/>
              <a:t> </a:t>
            </a:r>
            <a:r>
              <a:rPr lang="en-US" baseline="0" dirty="0" err="1" smtClean="0"/>
              <a:t>estableciendo</a:t>
            </a:r>
            <a:r>
              <a:rPr lang="en-US" baseline="0" dirty="0" smtClean="0"/>
              <a:t> </a:t>
            </a:r>
            <a:r>
              <a:rPr lang="en-US" baseline="0" dirty="0" err="1" smtClean="0"/>
              <a:t>una</a:t>
            </a:r>
            <a:r>
              <a:rPr lang="en-US" baseline="0" dirty="0" smtClean="0"/>
              <a:t> </a:t>
            </a:r>
            <a:r>
              <a:rPr lang="en-US" baseline="0" dirty="0" err="1" smtClean="0"/>
              <a:t>relación</a:t>
            </a:r>
            <a:r>
              <a:rPr lang="en-US" baseline="0" dirty="0" smtClean="0"/>
              <a:t> </a:t>
            </a:r>
            <a:r>
              <a:rPr lang="en-US" baseline="0" dirty="0" err="1" smtClean="0"/>
              <a:t>cada</a:t>
            </a:r>
            <a:r>
              <a:rPr lang="en-US" baseline="0" dirty="0" smtClean="0"/>
              <a:t> </a:t>
            </a:r>
            <a:r>
              <a:rPr lang="en-US" baseline="0" dirty="0" err="1" smtClean="0"/>
              <a:t>vez</a:t>
            </a:r>
            <a:r>
              <a:rPr lang="en-US" baseline="0" dirty="0" smtClean="0"/>
              <a:t> </a:t>
            </a:r>
            <a:r>
              <a:rPr lang="en-US" baseline="0" dirty="0" err="1" smtClean="0"/>
              <a:t>más</a:t>
            </a:r>
            <a:r>
              <a:rPr lang="en-US" baseline="0" dirty="0" smtClean="0"/>
              <a:t> </a:t>
            </a:r>
            <a:r>
              <a:rPr lang="en-US" baseline="0" dirty="0" err="1" smtClean="0"/>
              <a:t>estrecha</a:t>
            </a:r>
            <a:r>
              <a:rPr lang="en-US" baseline="0" dirty="0" smtClean="0"/>
              <a:t> con </a:t>
            </a:r>
            <a:r>
              <a:rPr lang="en-US" baseline="0" dirty="0" err="1" smtClean="0"/>
              <a:t>las</a:t>
            </a:r>
            <a:r>
              <a:rPr lang="en-US" baseline="0" dirty="0" smtClean="0"/>
              <a:t> </a:t>
            </a:r>
            <a:r>
              <a:rPr lang="en-US" baseline="0" dirty="0" err="1" smtClean="0"/>
              <a:t>autoridades</a:t>
            </a:r>
            <a:r>
              <a:rPr lang="en-US" baseline="0" dirty="0" smtClean="0"/>
              <a:t> del </a:t>
            </a:r>
            <a:r>
              <a:rPr lang="en-US" baseline="0" dirty="0" err="1" smtClean="0"/>
              <a:t>país</a:t>
            </a:r>
            <a:r>
              <a:rPr lang="en-US" baseline="0" dirty="0" smtClean="0"/>
              <a:t> a </a:t>
            </a:r>
            <a:r>
              <a:rPr lang="en-US" baseline="0" dirty="0" err="1" smtClean="0"/>
              <a:t>raíz</a:t>
            </a:r>
            <a:r>
              <a:rPr lang="en-US" baseline="0" dirty="0" smtClean="0"/>
              <a:t> de la </a:t>
            </a:r>
            <a:r>
              <a:rPr lang="en-US" baseline="0" dirty="0" err="1" smtClean="0"/>
              <a:t>entrada</a:t>
            </a:r>
            <a:r>
              <a:rPr lang="en-US" baseline="0" dirty="0" smtClean="0"/>
              <a:t> </a:t>
            </a:r>
            <a:r>
              <a:rPr lang="en-US" baseline="0" dirty="0" err="1" smtClean="0"/>
              <a:t>que</a:t>
            </a:r>
            <a:r>
              <a:rPr lang="en-US" baseline="0" dirty="0" smtClean="0"/>
              <a:t> </a:t>
            </a:r>
            <a:r>
              <a:rPr lang="en-US" baseline="0" dirty="0" err="1" smtClean="0"/>
              <a:t>generó</a:t>
            </a:r>
            <a:r>
              <a:rPr lang="en-US" baseline="0" dirty="0" smtClean="0"/>
              <a:t> el EPU.</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Repaso</a:t>
            </a:r>
            <a:r>
              <a:rPr lang="en-US" dirty="0" smtClean="0"/>
              <a:t> de </a:t>
            </a:r>
            <a:r>
              <a:rPr lang="en-US" dirty="0" err="1" smtClean="0"/>
              <a:t>las</a:t>
            </a:r>
            <a:r>
              <a:rPr lang="en-US" dirty="0" smtClean="0"/>
              <a:t> </a:t>
            </a:r>
            <a:r>
              <a:rPr lang="en-US" dirty="0" err="1" smtClean="0"/>
              <a:t>cooperaciones</a:t>
            </a:r>
            <a:r>
              <a:rPr lang="en-US" baseline="0" dirty="0" smtClean="0"/>
              <a:t> </a:t>
            </a:r>
            <a:r>
              <a:rPr lang="en-US" baseline="0" dirty="0" err="1" smtClean="0"/>
              <a:t>que</a:t>
            </a:r>
            <a:r>
              <a:rPr lang="en-US" baseline="0" dirty="0" smtClean="0"/>
              <a:t> se </a:t>
            </a:r>
            <a:r>
              <a:rPr lang="en-US" baseline="0" dirty="0" err="1" smtClean="0"/>
              <a:t>han</a:t>
            </a:r>
            <a:r>
              <a:rPr lang="en-US" baseline="0" dirty="0" smtClean="0"/>
              <a:t> </a:t>
            </a:r>
            <a:r>
              <a:rPr lang="en-US" baseline="0" dirty="0" err="1" smtClean="0"/>
              <a:t>ido</a:t>
            </a:r>
            <a:r>
              <a:rPr lang="en-US" baseline="0" dirty="0" smtClean="0"/>
              <a:t> </a:t>
            </a:r>
            <a:r>
              <a:rPr lang="en-US" baseline="0" dirty="0" err="1" smtClean="0"/>
              <a:t>brindando</a:t>
            </a:r>
            <a:r>
              <a:rPr lang="en-US" baseline="0" dirty="0" smtClean="0"/>
              <a:t> con </a:t>
            </a:r>
            <a:r>
              <a:rPr lang="en-US" baseline="0" dirty="0" err="1" smtClean="0"/>
              <a:t>las</a:t>
            </a:r>
            <a:r>
              <a:rPr lang="en-US" baseline="0" dirty="0" smtClean="0"/>
              <a:t> </a:t>
            </a:r>
            <a:r>
              <a:rPr lang="en-US" baseline="0" dirty="0" err="1" smtClean="0"/>
              <a:t>autoridades</a:t>
            </a:r>
            <a:r>
              <a:rPr lang="en-US" baseline="0" dirty="0" smtClean="0"/>
              <a:t> </a:t>
            </a:r>
            <a:r>
              <a:rPr lang="en-US" baseline="0" dirty="0" err="1" smtClean="0"/>
              <a:t>nacionales</a:t>
            </a:r>
            <a:r>
              <a:rPr lang="en-US" baseline="0" dirty="0" smtClean="0"/>
              <a:t>, a </a:t>
            </a:r>
            <a:r>
              <a:rPr lang="en-US" baseline="0" dirty="0" err="1" smtClean="0"/>
              <a:t>su</a:t>
            </a:r>
            <a:r>
              <a:rPr lang="en-US" baseline="0" dirty="0" smtClean="0"/>
              <a:t> </a:t>
            </a:r>
            <a:r>
              <a:rPr lang="en-US" baseline="0" dirty="0" err="1" smtClean="0"/>
              <a:t>solicitud</a:t>
            </a:r>
            <a:r>
              <a:rPr lang="en-US" baseline="0" dirty="0" smtClean="0"/>
              <a:t>, y </a:t>
            </a:r>
            <a:r>
              <a:rPr lang="en-US" baseline="0" dirty="0" err="1" smtClean="0"/>
              <a:t>limitadas</a:t>
            </a:r>
            <a:r>
              <a:rPr lang="en-US" baseline="0" dirty="0" smtClean="0"/>
              <a:t> a </a:t>
            </a:r>
            <a:r>
              <a:rPr lang="en-US" baseline="0" dirty="0" err="1" smtClean="0"/>
              <a:t>opiniones</a:t>
            </a:r>
            <a:r>
              <a:rPr lang="en-US" baseline="0" dirty="0" smtClean="0"/>
              <a:t> </a:t>
            </a:r>
            <a:r>
              <a:rPr lang="en-US" baseline="0" dirty="0" err="1" smtClean="0"/>
              <a:t>técnicas</a:t>
            </a:r>
            <a:r>
              <a:rPr lang="en-US" baseline="0" dirty="0" smtClean="0"/>
              <a:t> </a:t>
            </a:r>
            <a:r>
              <a:rPr lang="en-US" baseline="0" dirty="0" err="1" smtClean="0"/>
              <a:t>sobre</a:t>
            </a:r>
            <a:r>
              <a:rPr lang="en-US" baseline="0" dirty="0" smtClean="0"/>
              <a:t> </a:t>
            </a:r>
            <a:r>
              <a:rPr lang="en-US" baseline="0" dirty="0" err="1" smtClean="0"/>
              <a:t>algunas</a:t>
            </a:r>
            <a:r>
              <a:rPr lang="en-US" baseline="0" dirty="0" smtClean="0"/>
              <a:t> </a:t>
            </a:r>
            <a:r>
              <a:rPr lang="en-US" baseline="0" dirty="0" err="1" smtClean="0"/>
              <a:t>iniciativas</a:t>
            </a:r>
            <a:r>
              <a:rPr lang="en-US" baseline="0" dirty="0" smtClean="0"/>
              <a:t> </a:t>
            </a:r>
            <a:r>
              <a:rPr lang="en-US" baseline="0" dirty="0" err="1" smtClean="0"/>
              <a:t>puntuales</a:t>
            </a:r>
            <a:r>
              <a:rPr lang="en-US" baseline="0" dirty="0" smtClean="0"/>
              <a:t>, </a:t>
            </a:r>
            <a:r>
              <a:rPr lang="en-US" baseline="0" dirty="0" err="1" smtClean="0"/>
              <a:t>si</a:t>
            </a:r>
            <a:r>
              <a:rPr lang="en-US" baseline="0" dirty="0" smtClean="0"/>
              <a:t> </a:t>
            </a:r>
            <a:r>
              <a:rPr lang="en-US" baseline="0" dirty="0" err="1" smtClean="0"/>
              <a:t>bien</a:t>
            </a:r>
            <a:r>
              <a:rPr lang="en-US" baseline="0" dirty="0" smtClean="0"/>
              <a:t> </a:t>
            </a:r>
            <a:r>
              <a:rPr lang="en-US" baseline="0" dirty="0" err="1" smtClean="0"/>
              <a:t>cabe</a:t>
            </a:r>
            <a:r>
              <a:rPr lang="en-US" baseline="0" dirty="0" smtClean="0"/>
              <a:t> </a:t>
            </a:r>
            <a:r>
              <a:rPr lang="en-US" baseline="0" dirty="0" err="1" smtClean="0"/>
              <a:t>destacar</a:t>
            </a:r>
            <a:r>
              <a:rPr lang="en-US" baseline="0" dirty="0" smtClean="0"/>
              <a:t> </a:t>
            </a:r>
            <a:r>
              <a:rPr lang="en-US" baseline="0" dirty="0" err="1" smtClean="0"/>
              <a:t>que</a:t>
            </a:r>
            <a:r>
              <a:rPr lang="en-US" baseline="0" dirty="0" smtClean="0"/>
              <a:t> </a:t>
            </a:r>
            <a:r>
              <a:rPr lang="en-US" baseline="0" dirty="0" err="1" smtClean="0"/>
              <a:t>esta</a:t>
            </a:r>
            <a:r>
              <a:rPr lang="en-US" baseline="0" dirty="0" smtClean="0"/>
              <a:t> </a:t>
            </a:r>
            <a:r>
              <a:rPr lang="en-US" baseline="0" dirty="0" err="1" smtClean="0"/>
              <a:t>relación</a:t>
            </a:r>
            <a:r>
              <a:rPr lang="en-US" baseline="0" dirty="0" smtClean="0"/>
              <a:t> </a:t>
            </a:r>
            <a:r>
              <a:rPr lang="en-US" baseline="0" dirty="0" err="1" smtClean="0"/>
              <a:t>es</a:t>
            </a:r>
            <a:r>
              <a:rPr lang="en-US" baseline="0" dirty="0" smtClean="0"/>
              <a:t> </a:t>
            </a:r>
            <a:r>
              <a:rPr lang="en-US" baseline="0" dirty="0" err="1" smtClean="0"/>
              <a:t>cada</a:t>
            </a:r>
            <a:r>
              <a:rPr lang="en-US" baseline="0" dirty="0" smtClean="0"/>
              <a:t> </a:t>
            </a:r>
            <a:r>
              <a:rPr lang="en-US" baseline="0" dirty="0" err="1" smtClean="0"/>
              <a:t>vez</a:t>
            </a:r>
            <a:r>
              <a:rPr lang="en-US" baseline="0" dirty="0" smtClean="0"/>
              <a:t> </a:t>
            </a:r>
            <a:r>
              <a:rPr lang="en-US" baseline="0" dirty="0" err="1" smtClean="0"/>
              <a:t>más</a:t>
            </a:r>
            <a:r>
              <a:rPr lang="en-US" baseline="0" dirty="0" smtClean="0"/>
              <a:t> </a:t>
            </a:r>
            <a:r>
              <a:rPr lang="en-US" baseline="0" dirty="0" err="1" smtClean="0"/>
              <a:t>intensa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A" dirty="0"/>
          </a:p>
        </p:txBody>
      </p:sp>
      <p:sp>
        <p:nvSpPr>
          <p:cNvPr id="4" name="3 Marcador de número de diapositiva"/>
          <p:cNvSpPr>
            <a:spLocks noGrp="1"/>
          </p:cNvSpPr>
          <p:nvPr>
            <p:ph type="sldNum" sz="quarter" idx="10"/>
          </p:nvPr>
        </p:nvSpPr>
        <p:spPr/>
        <p:txBody>
          <a:bodyPr/>
          <a:lstStyle/>
          <a:p>
            <a:fld id="{B4696C05-2078-464D-8A0D-48A6E19D4421}" type="slidenum">
              <a:rPr lang="es-PA" smtClean="0"/>
              <a:pPr/>
              <a:t>8</a:t>
            </a:fld>
            <a:endParaRPr lang="es-PA"/>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 </a:t>
            </a:r>
            <a:r>
              <a:rPr lang="en-US" dirty="0" err="1" smtClean="0"/>
              <a:t>recomendaciones</a:t>
            </a:r>
            <a:r>
              <a:rPr lang="en-US" dirty="0" smtClean="0"/>
              <a:t> del PNUD </a:t>
            </a:r>
            <a:r>
              <a:rPr lang="en-US" dirty="0" err="1" smtClean="0"/>
              <a:t>han</a:t>
            </a:r>
            <a:r>
              <a:rPr lang="en-US" dirty="0" smtClean="0"/>
              <a:t> </a:t>
            </a:r>
            <a:r>
              <a:rPr lang="en-US" dirty="0" err="1" smtClean="0"/>
              <a:t>ido</a:t>
            </a:r>
            <a:r>
              <a:rPr lang="en-US" dirty="0" smtClean="0"/>
              <a:t> en el </a:t>
            </a:r>
            <a:r>
              <a:rPr lang="en-US" dirty="0" err="1" smtClean="0"/>
              <a:t>siguiente</a:t>
            </a:r>
            <a:r>
              <a:rPr lang="en-US" dirty="0" smtClean="0"/>
              <a:t> </a:t>
            </a:r>
            <a:r>
              <a:rPr lang="en-US" dirty="0" err="1" smtClean="0"/>
              <a:t>sentido</a:t>
            </a:r>
            <a:r>
              <a:rPr lang="en-US" dirty="0" smtClean="0"/>
              <a:t>:</a:t>
            </a:r>
          </a:p>
          <a:p>
            <a:pPr marL="228600" indent="-228600">
              <a:buAutoNum type="arabicPeriod"/>
            </a:pPr>
            <a:r>
              <a:rPr lang="en-US" dirty="0" err="1" smtClean="0"/>
              <a:t>Importancia</a:t>
            </a:r>
            <a:r>
              <a:rPr lang="en-US" dirty="0" smtClean="0"/>
              <a:t> de </a:t>
            </a:r>
            <a:r>
              <a:rPr lang="en-US" dirty="0" err="1" smtClean="0"/>
              <a:t>iniciar</a:t>
            </a:r>
            <a:r>
              <a:rPr lang="en-US" dirty="0" smtClean="0"/>
              <a:t> un </a:t>
            </a:r>
            <a:r>
              <a:rPr lang="en-US" dirty="0" err="1" smtClean="0"/>
              <a:t>diagnóstico</a:t>
            </a:r>
            <a:r>
              <a:rPr lang="en-US" baseline="0" dirty="0" smtClean="0"/>
              <a:t> </a:t>
            </a:r>
            <a:r>
              <a:rPr lang="en-US" baseline="0" dirty="0" err="1" smtClean="0"/>
              <a:t>comprensivo</a:t>
            </a:r>
            <a:r>
              <a:rPr lang="en-US" baseline="0" dirty="0" smtClean="0"/>
              <a:t> </a:t>
            </a:r>
            <a:r>
              <a:rPr lang="en-US" baseline="0" dirty="0" err="1" smtClean="0"/>
              <a:t>para</a:t>
            </a:r>
            <a:r>
              <a:rPr lang="en-US" baseline="0" dirty="0" smtClean="0"/>
              <a:t> </a:t>
            </a:r>
            <a:r>
              <a:rPr lang="en-US" baseline="0" dirty="0" err="1" smtClean="0"/>
              <a:t>poder</a:t>
            </a:r>
            <a:r>
              <a:rPr lang="en-US" baseline="0" dirty="0" smtClean="0"/>
              <a:t> </a:t>
            </a:r>
            <a:r>
              <a:rPr lang="en-US" baseline="0" dirty="0" err="1" smtClean="0"/>
              <a:t>combatir</a:t>
            </a:r>
            <a:r>
              <a:rPr lang="en-US" baseline="0" dirty="0" smtClean="0"/>
              <a:t> la “</a:t>
            </a:r>
            <a:r>
              <a:rPr lang="en-US" baseline="0" dirty="0" err="1" smtClean="0"/>
              <a:t>mitología</a:t>
            </a:r>
            <a:r>
              <a:rPr lang="en-US" baseline="0" dirty="0" smtClean="0"/>
              <a:t>” y </a:t>
            </a:r>
            <a:r>
              <a:rPr lang="en-US" baseline="0" dirty="0" err="1" smtClean="0"/>
              <a:t>poder</a:t>
            </a:r>
            <a:r>
              <a:rPr lang="en-US" baseline="0" dirty="0" smtClean="0"/>
              <a:t> </a:t>
            </a:r>
            <a:r>
              <a:rPr lang="en-US" baseline="0" dirty="0" err="1" smtClean="0"/>
              <a:t>orientar</a:t>
            </a:r>
            <a:r>
              <a:rPr lang="en-US" baseline="0" dirty="0" smtClean="0"/>
              <a:t> </a:t>
            </a:r>
            <a:r>
              <a:rPr lang="en-US" baseline="0" dirty="0" err="1" smtClean="0"/>
              <a:t>las</a:t>
            </a:r>
            <a:r>
              <a:rPr lang="en-US" baseline="0" dirty="0" smtClean="0"/>
              <a:t> </a:t>
            </a:r>
            <a:r>
              <a:rPr lang="en-US" baseline="0" dirty="0" err="1" smtClean="0"/>
              <a:t>diversas</a:t>
            </a:r>
            <a:r>
              <a:rPr lang="en-US" baseline="0" dirty="0" smtClean="0"/>
              <a:t> </a:t>
            </a:r>
            <a:r>
              <a:rPr lang="en-US" baseline="0" dirty="0" err="1" smtClean="0"/>
              <a:t>medidas</a:t>
            </a:r>
            <a:r>
              <a:rPr lang="en-US" baseline="0" dirty="0" smtClean="0"/>
              <a:t> en </a:t>
            </a:r>
            <a:r>
              <a:rPr lang="en-US" baseline="0" dirty="0" err="1" smtClean="0"/>
              <a:t>evidencias</a:t>
            </a:r>
            <a:endParaRPr lang="en-US" baseline="0" dirty="0" smtClean="0"/>
          </a:p>
          <a:p>
            <a:pPr marL="228600" indent="-228600">
              <a:buAutoNum type="arabicPeriod"/>
            </a:pPr>
            <a:r>
              <a:rPr lang="en-US" baseline="0" dirty="0" smtClean="0"/>
              <a:t> </a:t>
            </a:r>
            <a:r>
              <a:rPr lang="en-US" baseline="0" dirty="0" err="1" smtClean="0"/>
              <a:t>Importancia</a:t>
            </a:r>
            <a:r>
              <a:rPr lang="en-US" baseline="0" dirty="0" smtClean="0"/>
              <a:t> del </a:t>
            </a:r>
            <a:r>
              <a:rPr lang="en-US" baseline="0" dirty="0" err="1" smtClean="0"/>
              <a:t>proceso</a:t>
            </a:r>
            <a:r>
              <a:rPr lang="en-US" baseline="0" dirty="0" smtClean="0"/>
              <a:t> </a:t>
            </a:r>
            <a:r>
              <a:rPr lang="en-US" baseline="0" dirty="0" err="1" smtClean="0"/>
              <a:t>que</a:t>
            </a:r>
            <a:r>
              <a:rPr lang="en-US" baseline="0" dirty="0" smtClean="0"/>
              <a:t> se </a:t>
            </a:r>
            <a:r>
              <a:rPr lang="en-US" baseline="0" dirty="0" err="1" smtClean="0"/>
              <a:t>está</a:t>
            </a:r>
            <a:r>
              <a:rPr lang="en-US" baseline="0" dirty="0" smtClean="0"/>
              <a:t> </a:t>
            </a:r>
            <a:r>
              <a:rPr lang="en-US" baseline="0" dirty="0" err="1" smtClean="0"/>
              <a:t>dando</a:t>
            </a:r>
            <a:r>
              <a:rPr lang="en-US" baseline="0" dirty="0" smtClean="0"/>
              <a:t> en la </a:t>
            </a:r>
            <a:r>
              <a:rPr lang="en-US" baseline="0" dirty="0" err="1" smtClean="0"/>
              <a:t>Asamblea</a:t>
            </a:r>
            <a:r>
              <a:rPr lang="en-US" baseline="0" dirty="0" smtClean="0"/>
              <a:t> </a:t>
            </a:r>
            <a:r>
              <a:rPr lang="en-US" baseline="0" dirty="0" err="1" smtClean="0"/>
              <a:t>Legislativa</a:t>
            </a:r>
            <a:r>
              <a:rPr lang="en-US" baseline="0" dirty="0" smtClean="0"/>
              <a:t>, </a:t>
            </a:r>
            <a:r>
              <a:rPr lang="en-US" baseline="0" dirty="0" err="1" smtClean="0"/>
              <a:t>donde</a:t>
            </a:r>
            <a:r>
              <a:rPr lang="en-US" baseline="0" dirty="0" smtClean="0"/>
              <a:t> </a:t>
            </a:r>
            <a:r>
              <a:rPr lang="en-US" baseline="0" dirty="0" err="1" smtClean="0"/>
              <a:t>gobierno</a:t>
            </a:r>
            <a:r>
              <a:rPr lang="en-US" baseline="0" dirty="0" smtClean="0"/>
              <a:t> y </a:t>
            </a:r>
            <a:r>
              <a:rPr lang="en-US" baseline="0" dirty="0" err="1" smtClean="0"/>
              <a:t>oposición</a:t>
            </a:r>
            <a:r>
              <a:rPr lang="en-US" baseline="0" dirty="0" smtClean="0"/>
              <a:t> </a:t>
            </a:r>
            <a:r>
              <a:rPr lang="en-US" baseline="0" dirty="0" err="1" smtClean="0"/>
              <a:t>están</a:t>
            </a:r>
            <a:r>
              <a:rPr lang="en-US" baseline="0" dirty="0" smtClean="0"/>
              <a:t> </a:t>
            </a:r>
            <a:r>
              <a:rPr lang="en-US" baseline="0" dirty="0" err="1" smtClean="0"/>
              <a:t>trabajando</a:t>
            </a:r>
            <a:r>
              <a:rPr lang="en-US" baseline="0" dirty="0" smtClean="0"/>
              <a:t> en </a:t>
            </a:r>
            <a:r>
              <a:rPr lang="en-US" baseline="0" dirty="0" err="1" smtClean="0"/>
              <a:t>una</a:t>
            </a:r>
            <a:r>
              <a:rPr lang="en-US" baseline="0" dirty="0" smtClean="0"/>
              <a:t> </a:t>
            </a:r>
            <a:r>
              <a:rPr lang="en-US" baseline="0" dirty="0" err="1" smtClean="0"/>
              <a:t>misma</a:t>
            </a:r>
            <a:r>
              <a:rPr lang="en-US" baseline="0" dirty="0" smtClean="0"/>
              <a:t> </a:t>
            </a:r>
            <a:r>
              <a:rPr lang="en-US" baseline="0" dirty="0" err="1" smtClean="0"/>
              <a:t>iniciativa</a:t>
            </a:r>
            <a:r>
              <a:rPr lang="en-US" baseline="0" dirty="0" smtClean="0"/>
              <a:t> de </a:t>
            </a:r>
            <a:r>
              <a:rPr lang="en-US" baseline="0" dirty="0" err="1" smtClean="0"/>
              <a:t>ley</a:t>
            </a:r>
            <a:endParaRPr lang="en-US" baseline="0" dirty="0" smtClean="0"/>
          </a:p>
          <a:p>
            <a:pPr marL="228600" indent="-228600">
              <a:buAutoNum type="arabicPeriod"/>
            </a:pPr>
            <a:r>
              <a:rPr lang="en-US" baseline="0" dirty="0" smtClean="0"/>
              <a:t> Si </a:t>
            </a:r>
            <a:r>
              <a:rPr lang="en-US" baseline="0" dirty="0" err="1" smtClean="0"/>
              <a:t>bien</a:t>
            </a:r>
            <a:r>
              <a:rPr lang="en-US" baseline="0" dirty="0" smtClean="0"/>
              <a:t> la </a:t>
            </a:r>
            <a:r>
              <a:rPr lang="en-US" baseline="0" dirty="0" err="1" smtClean="0"/>
              <a:t>ley</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hay </a:t>
            </a:r>
            <a:r>
              <a:rPr lang="en-US" baseline="0" dirty="0" err="1" smtClean="0"/>
              <a:t>ciertas</a:t>
            </a:r>
            <a:r>
              <a:rPr lang="en-US" baseline="0" dirty="0" smtClean="0"/>
              <a:t> </a:t>
            </a:r>
            <a:r>
              <a:rPr lang="en-US" baseline="0" dirty="0" err="1" smtClean="0"/>
              <a:t>medidas</a:t>
            </a:r>
            <a:r>
              <a:rPr lang="en-US" baseline="0" dirty="0" smtClean="0"/>
              <a:t> –</a:t>
            </a:r>
            <a:r>
              <a:rPr lang="en-US" baseline="0" dirty="0" err="1" smtClean="0"/>
              <a:t>concretas</a:t>
            </a:r>
            <a:r>
              <a:rPr lang="en-US" baseline="0" dirty="0" smtClean="0"/>
              <a:t> y </a:t>
            </a:r>
            <a:r>
              <a:rPr lang="en-US" baseline="0" dirty="0" err="1" smtClean="0"/>
              <a:t>muy</a:t>
            </a:r>
            <a:r>
              <a:rPr lang="en-US" baseline="0" dirty="0" smtClean="0"/>
              <a:t> </a:t>
            </a:r>
            <a:r>
              <a:rPr lang="en-US" baseline="0" dirty="0" err="1" smtClean="0"/>
              <a:t>puntuales</a:t>
            </a:r>
            <a:r>
              <a:rPr lang="en-US" baseline="0" dirty="0" smtClean="0"/>
              <a:t>- </a:t>
            </a:r>
            <a:r>
              <a:rPr lang="en-US" baseline="0" dirty="0" err="1" smtClean="0"/>
              <a:t>que</a:t>
            </a:r>
            <a:r>
              <a:rPr lang="en-US" baseline="0" dirty="0" smtClean="0"/>
              <a:t> </a:t>
            </a:r>
            <a:r>
              <a:rPr lang="en-US" baseline="0" dirty="0" err="1" smtClean="0"/>
              <a:t>podían</a:t>
            </a:r>
            <a:r>
              <a:rPr lang="en-US" baseline="0" dirty="0" smtClean="0"/>
              <a:t> ser </a:t>
            </a:r>
            <a:r>
              <a:rPr lang="en-US" baseline="0" dirty="0" err="1" smtClean="0"/>
              <a:t>adoptadas</a:t>
            </a:r>
            <a:r>
              <a:rPr lang="en-US" baseline="0" dirty="0" smtClean="0"/>
              <a:t> sin </a:t>
            </a:r>
            <a:r>
              <a:rPr lang="en-US" baseline="0" dirty="0" err="1" smtClean="0"/>
              <a:t>necesidad</a:t>
            </a:r>
            <a:r>
              <a:rPr lang="en-US" baseline="0" dirty="0" smtClean="0"/>
              <a:t> de </a:t>
            </a:r>
            <a:r>
              <a:rPr lang="en-US" baseline="0" dirty="0" err="1" smtClean="0"/>
              <a:t>aguardar</a:t>
            </a:r>
            <a:r>
              <a:rPr lang="en-US" baseline="0" dirty="0" smtClean="0"/>
              <a:t> la </a:t>
            </a:r>
            <a:r>
              <a:rPr lang="en-US" baseline="0" dirty="0" err="1" smtClean="0"/>
              <a:t>aprobación</a:t>
            </a:r>
            <a:r>
              <a:rPr lang="en-US" baseline="0" dirty="0" smtClean="0"/>
              <a:t> de la </a:t>
            </a:r>
            <a:r>
              <a:rPr lang="en-US" baseline="0" dirty="0" err="1" smtClean="0"/>
              <a:t>ley</a:t>
            </a:r>
            <a:r>
              <a:rPr lang="en-US" baseline="0" dirty="0" smtClean="0"/>
              <a:t>. Tales </a:t>
            </a:r>
            <a:r>
              <a:rPr lang="en-US" baseline="0" dirty="0" err="1" smtClean="0"/>
              <a:t>como</a:t>
            </a:r>
            <a:r>
              <a:rPr lang="en-US" baseline="0" dirty="0" smtClean="0"/>
              <a:t> la </a:t>
            </a:r>
            <a:r>
              <a:rPr lang="en-US" baseline="0" dirty="0" err="1" smtClean="0"/>
              <a:t>marcación</a:t>
            </a:r>
            <a:r>
              <a:rPr lang="en-US" baseline="0" dirty="0" smtClean="0"/>
              <a:t> de </a:t>
            </a:r>
            <a:r>
              <a:rPr lang="en-US" baseline="0" dirty="0" err="1" smtClean="0"/>
              <a:t>las</a:t>
            </a:r>
            <a:r>
              <a:rPr lang="en-US" baseline="0" dirty="0" smtClean="0"/>
              <a:t> </a:t>
            </a:r>
            <a:r>
              <a:rPr lang="en-US" baseline="0" dirty="0" err="1" smtClean="0"/>
              <a:t>armas</a:t>
            </a:r>
            <a:r>
              <a:rPr lang="en-US" baseline="0" dirty="0" smtClean="0"/>
              <a:t>, el control de los </a:t>
            </a:r>
            <a:r>
              <a:rPr lang="en-US" baseline="0" dirty="0" err="1" smtClean="0"/>
              <a:t>arsenales</a:t>
            </a:r>
            <a:r>
              <a:rPr lang="en-US" baseline="0" dirty="0" smtClean="0"/>
              <a:t>, </a:t>
            </a:r>
            <a:r>
              <a:rPr lang="en-US" baseline="0" dirty="0" err="1" smtClean="0"/>
              <a:t>las</a:t>
            </a:r>
            <a:r>
              <a:rPr lang="en-US" baseline="0" dirty="0" smtClean="0"/>
              <a:t> </a:t>
            </a:r>
            <a:r>
              <a:rPr lang="en-US" baseline="0" dirty="0" err="1" smtClean="0"/>
              <a:t>restricción</a:t>
            </a:r>
            <a:r>
              <a:rPr lang="en-US" baseline="0" dirty="0" smtClean="0"/>
              <a:t> de la </a:t>
            </a:r>
            <a:r>
              <a:rPr lang="en-US" baseline="0" dirty="0" err="1" smtClean="0"/>
              <a:t>portación</a:t>
            </a:r>
            <a:r>
              <a:rPr lang="en-US" baseline="0" dirty="0" smtClean="0"/>
              <a:t> en </a:t>
            </a:r>
            <a:r>
              <a:rPr lang="en-US" baseline="0" dirty="0" err="1" smtClean="0"/>
              <a:t>diversos</a:t>
            </a:r>
            <a:r>
              <a:rPr lang="en-US" baseline="0" dirty="0" smtClean="0"/>
              <a:t> </a:t>
            </a:r>
            <a:r>
              <a:rPr lang="en-US" baseline="0" dirty="0" err="1" smtClean="0"/>
              <a:t>espacios</a:t>
            </a:r>
            <a:r>
              <a:rPr lang="en-US" baseline="0" dirty="0" smtClean="0"/>
              <a:t>, etc</a:t>
            </a:r>
          </a:p>
          <a:p>
            <a:pPr marL="228600" indent="-228600">
              <a:buAutoNum type="arabicPeriod"/>
            </a:pPr>
            <a:r>
              <a:rPr lang="en-US" baseline="0" dirty="0" smtClean="0"/>
              <a:t>Si </a:t>
            </a:r>
            <a:r>
              <a:rPr lang="en-US" baseline="0" dirty="0" err="1" smtClean="0"/>
              <a:t>bien</a:t>
            </a:r>
            <a:r>
              <a:rPr lang="en-US" baseline="0" dirty="0" smtClean="0"/>
              <a:t> hay </a:t>
            </a:r>
            <a:r>
              <a:rPr lang="en-US" baseline="0" dirty="0" err="1" smtClean="0"/>
              <a:t>cierta</a:t>
            </a:r>
            <a:r>
              <a:rPr lang="en-US" baseline="0" dirty="0" smtClean="0"/>
              <a:t> </a:t>
            </a:r>
            <a:r>
              <a:rPr lang="en-US" baseline="0" dirty="0" err="1" smtClean="0"/>
              <a:t>urgencia</a:t>
            </a:r>
            <a:r>
              <a:rPr lang="en-US" baseline="0" dirty="0" smtClean="0"/>
              <a:t> </a:t>
            </a:r>
            <a:r>
              <a:rPr lang="en-US" baseline="0" dirty="0" err="1" smtClean="0"/>
              <a:t>por</a:t>
            </a:r>
            <a:r>
              <a:rPr lang="en-US" baseline="0" dirty="0" smtClean="0"/>
              <a:t> parte del </a:t>
            </a:r>
            <a:r>
              <a:rPr lang="en-US" baseline="0" dirty="0" err="1" smtClean="0"/>
              <a:t>gobierno</a:t>
            </a:r>
            <a:r>
              <a:rPr lang="en-US" baseline="0" dirty="0" smtClean="0"/>
              <a:t> </a:t>
            </a:r>
            <a:r>
              <a:rPr lang="en-US" baseline="0" dirty="0" err="1" smtClean="0"/>
              <a:t>para</a:t>
            </a:r>
            <a:r>
              <a:rPr lang="en-US" baseline="0" dirty="0" smtClean="0"/>
              <a:t> </a:t>
            </a:r>
            <a:r>
              <a:rPr lang="en-US" baseline="0" dirty="0" err="1" smtClean="0"/>
              <a:t>iniciar</a:t>
            </a:r>
            <a:r>
              <a:rPr lang="en-US" baseline="0" dirty="0" smtClean="0"/>
              <a:t> </a:t>
            </a:r>
            <a:r>
              <a:rPr lang="en-US" baseline="0" dirty="0" err="1" smtClean="0"/>
              <a:t>una</a:t>
            </a:r>
            <a:r>
              <a:rPr lang="en-US" baseline="0" dirty="0" smtClean="0"/>
              <a:t> </a:t>
            </a:r>
            <a:r>
              <a:rPr lang="en-US" baseline="0" dirty="0" err="1" smtClean="0"/>
              <a:t>campaña</a:t>
            </a:r>
            <a:r>
              <a:rPr lang="en-US" baseline="0" dirty="0" smtClean="0"/>
              <a:t> de </a:t>
            </a:r>
            <a:r>
              <a:rPr lang="en-US" baseline="0" dirty="0" err="1" smtClean="0"/>
              <a:t>desarme</a:t>
            </a:r>
            <a:r>
              <a:rPr lang="en-US" baseline="0" dirty="0" smtClean="0"/>
              <a:t>, se les ha </a:t>
            </a:r>
            <a:r>
              <a:rPr lang="en-US" baseline="0" dirty="0" err="1" smtClean="0"/>
              <a:t>recomendado</a:t>
            </a:r>
            <a:r>
              <a:rPr lang="en-US" baseline="0" dirty="0" smtClean="0"/>
              <a:t> </a:t>
            </a:r>
            <a:r>
              <a:rPr lang="en-US" baseline="0" dirty="0" err="1" smtClean="0"/>
              <a:t>que</a:t>
            </a:r>
            <a:r>
              <a:rPr lang="en-US" baseline="0" dirty="0" smtClean="0"/>
              <a:t> </a:t>
            </a:r>
            <a:r>
              <a:rPr lang="en-US" baseline="0" dirty="0" err="1" smtClean="0"/>
              <a:t>acompañen</a:t>
            </a:r>
            <a:r>
              <a:rPr lang="en-US" baseline="0" dirty="0" smtClean="0"/>
              <a:t> </a:t>
            </a:r>
            <a:r>
              <a:rPr lang="en-US" baseline="0" dirty="0" err="1" smtClean="0"/>
              <a:t>esta</a:t>
            </a:r>
            <a:r>
              <a:rPr lang="en-US" baseline="0" dirty="0" smtClean="0"/>
              <a:t> </a:t>
            </a:r>
            <a:r>
              <a:rPr lang="en-US" baseline="0" dirty="0" err="1" smtClean="0"/>
              <a:t>iniciativa</a:t>
            </a:r>
            <a:r>
              <a:rPr lang="en-US" baseline="0" dirty="0" smtClean="0"/>
              <a:t> de </a:t>
            </a:r>
            <a:r>
              <a:rPr lang="en-US" baseline="0" dirty="0" err="1" smtClean="0"/>
              <a:t>procesos</a:t>
            </a:r>
            <a:r>
              <a:rPr lang="en-US" baseline="0" dirty="0" smtClean="0"/>
              <a:t> </a:t>
            </a:r>
            <a:r>
              <a:rPr lang="en-US" baseline="0" dirty="0" err="1" smtClean="0"/>
              <a:t>más</a:t>
            </a:r>
            <a:r>
              <a:rPr lang="en-US" baseline="0" dirty="0" smtClean="0"/>
              <a:t> </a:t>
            </a:r>
            <a:r>
              <a:rPr lang="en-US" baseline="0" dirty="0" err="1" smtClean="0"/>
              <a:t>amplios</a:t>
            </a:r>
            <a:r>
              <a:rPr lang="en-US" baseline="0" dirty="0" smtClean="0"/>
              <a:t> (</a:t>
            </a:r>
            <a:r>
              <a:rPr lang="en-US" baseline="0" dirty="0" err="1" smtClean="0"/>
              <a:t>como</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fomentar</a:t>
            </a:r>
            <a:r>
              <a:rPr lang="en-US" baseline="0" dirty="0" smtClean="0"/>
              <a:t> </a:t>
            </a:r>
            <a:r>
              <a:rPr lang="en-US" baseline="0" dirty="0" err="1" smtClean="0"/>
              <a:t>las</a:t>
            </a:r>
            <a:r>
              <a:rPr lang="en-US" baseline="0" dirty="0" smtClean="0"/>
              <a:t> </a:t>
            </a:r>
            <a:r>
              <a:rPr lang="en-US" baseline="0" dirty="0" err="1" smtClean="0"/>
              <a:t>entregas</a:t>
            </a:r>
            <a:r>
              <a:rPr lang="en-US" baseline="0" dirty="0" smtClean="0"/>
              <a:t> de </a:t>
            </a:r>
            <a:r>
              <a:rPr lang="en-US" baseline="0" dirty="0" err="1" smtClean="0"/>
              <a:t>armas</a:t>
            </a:r>
            <a:r>
              <a:rPr lang="en-US" baseline="0" dirty="0" smtClean="0"/>
              <a:t> en los </a:t>
            </a:r>
            <a:r>
              <a:rPr lang="en-US" baseline="0" dirty="0" err="1" smtClean="0"/>
              <a:t>territorios</a:t>
            </a:r>
            <a:r>
              <a:rPr lang="en-US" baseline="0" dirty="0" smtClean="0"/>
              <a:t> </a:t>
            </a:r>
            <a:r>
              <a:rPr lang="en-US" baseline="0" dirty="0" err="1" smtClean="0"/>
              <a:t>donde</a:t>
            </a:r>
            <a:r>
              <a:rPr lang="en-US" baseline="0" dirty="0" smtClean="0"/>
              <a:t> la </a:t>
            </a:r>
            <a:r>
              <a:rPr lang="en-US" baseline="0" dirty="0" err="1" smtClean="0"/>
              <a:t>nueva</a:t>
            </a:r>
            <a:r>
              <a:rPr lang="en-US" baseline="0" dirty="0" smtClean="0"/>
              <a:t> PNB </a:t>
            </a:r>
            <a:r>
              <a:rPr lang="en-US" baseline="0" dirty="0" err="1" smtClean="0"/>
              <a:t>está</a:t>
            </a:r>
            <a:r>
              <a:rPr lang="en-US" baseline="0" dirty="0" smtClean="0"/>
              <a:t> </a:t>
            </a:r>
            <a:r>
              <a:rPr lang="en-US" baseline="0" dirty="0" err="1" smtClean="0"/>
              <a:t>siendo</a:t>
            </a:r>
            <a:r>
              <a:rPr lang="en-US" baseline="0" dirty="0" smtClean="0"/>
              <a:t> </a:t>
            </a:r>
            <a:r>
              <a:rPr lang="en-US" baseline="0" dirty="0" err="1" smtClean="0"/>
              <a:t>desplegada</a:t>
            </a:r>
            <a:r>
              <a:rPr lang="en-US" baseline="0" dirty="0" smtClean="0"/>
              <a:t>)</a:t>
            </a:r>
          </a:p>
          <a:p>
            <a:pPr marL="228600" indent="-228600">
              <a:buAutoNum type="arabicPeriod"/>
            </a:pPr>
            <a:r>
              <a:rPr lang="en-US" baseline="0" dirty="0" smtClean="0"/>
              <a:t> </a:t>
            </a:r>
            <a:r>
              <a:rPr lang="en-US" baseline="0" dirty="0" err="1" smtClean="0"/>
              <a:t>Destacar</a:t>
            </a:r>
            <a:r>
              <a:rPr lang="en-US" baseline="0" dirty="0" smtClean="0"/>
              <a:t> el </a:t>
            </a:r>
            <a:r>
              <a:rPr lang="en-US" baseline="0" dirty="0" err="1" smtClean="0"/>
              <a:t>impacto</a:t>
            </a:r>
            <a:r>
              <a:rPr lang="en-US" baseline="0" dirty="0" smtClean="0"/>
              <a:t> </a:t>
            </a:r>
            <a:r>
              <a:rPr lang="en-US" baseline="0" dirty="0" err="1" smtClean="0"/>
              <a:t>que</a:t>
            </a:r>
            <a:r>
              <a:rPr lang="en-US" baseline="0" dirty="0" smtClean="0"/>
              <a:t> ha </a:t>
            </a:r>
            <a:r>
              <a:rPr lang="en-US" baseline="0" dirty="0" err="1" smtClean="0"/>
              <a:t>generado</a:t>
            </a:r>
            <a:r>
              <a:rPr lang="en-US" baseline="0" dirty="0" smtClean="0"/>
              <a:t> el </a:t>
            </a:r>
            <a:r>
              <a:rPr lang="en-US" baseline="0" dirty="0" err="1" smtClean="0"/>
              <a:t>intercambio</a:t>
            </a:r>
            <a:r>
              <a:rPr lang="en-US" baseline="0" dirty="0" smtClean="0"/>
              <a:t> con </a:t>
            </a:r>
            <a:r>
              <a:rPr lang="en-US" baseline="0" dirty="0" err="1" smtClean="0"/>
              <a:t>otros</a:t>
            </a:r>
            <a:r>
              <a:rPr lang="en-US" baseline="0" dirty="0" smtClean="0"/>
              <a:t> </a:t>
            </a:r>
            <a:r>
              <a:rPr lang="en-US" baseline="0" dirty="0" err="1" smtClean="0"/>
              <a:t>países</a:t>
            </a:r>
            <a:r>
              <a:rPr lang="en-US" baseline="0" dirty="0" smtClean="0"/>
              <a:t> </a:t>
            </a:r>
            <a:r>
              <a:rPr lang="en-US" baseline="0" dirty="0" err="1" smtClean="0"/>
              <a:t>como</a:t>
            </a:r>
            <a:r>
              <a:rPr lang="en-US" baseline="0" dirty="0" smtClean="0"/>
              <a:t> </a:t>
            </a:r>
            <a:r>
              <a:rPr lang="en-US" baseline="0" dirty="0" err="1" smtClean="0"/>
              <a:t>Brasil</a:t>
            </a:r>
            <a:r>
              <a:rPr lang="en-US" baseline="0" dirty="0" smtClean="0"/>
              <a:t>. </a:t>
            </a:r>
            <a:r>
              <a:rPr lang="en-US" baseline="0" dirty="0" err="1" smtClean="0"/>
              <a:t>Otras</a:t>
            </a:r>
            <a:r>
              <a:rPr lang="en-US" baseline="0" dirty="0" smtClean="0"/>
              <a:t> </a:t>
            </a:r>
            <a:r>
              <a:rPr lang="en-US" baseline="0" dirty="0" err="1" smtClean="0"/>
              <a:t>experiencias</a:t>
            </a:r>
            <a:r>
              <a:rPr lang="en-US" baseline="0" dirty="0" smtClean="0"/>
              <a:t> </a:t>
            </a:r>
            <a:r>
              <a:rPr lang="en-US" baseline="0" dirty="0" err="1" smtClean="0"/>
              <a:t>como</a:t>
            </a:r>
            <a:r>
              <a:rPr lang="en-US" baseline="0" dirty="0" smtClean="0"/>
              <a:t> Nicaragua o El Salvador </a:t>
            </a:r>
            <a:r>
              <a:rPr lang="en-US" baseline="0" dirty="0" err="1" smtClean="0"/>
              <a:t>también</a:t>
            </a:r>
            <a:r>
              <a:rPr lang="en-US" baseline="0" dirty="0" smtClean="0"/>
              <a:t> </a:t>
            </a:r>
            <a:r>
              <a:rPr lang="en-US" baseline="0" dirty="0" err="1" smtClean="0"/>
              <a:t>podrían</a:t>
            </a:r>
            <a:r>
              <a:rPr lang="en-US" baseline="0" dirty="0" smtClean="0"/>
              <a:t> </a:t>
            </a:r>
            <a:r>
              <a:rPr lang="en-US" baseline="0" dirty="0" err="1" smtClean="0"/>
              <a:t>ofrecer</a:t>
            </a:r>
            <a:r>
              <a:rPr lang="en-US" baseline="0" dirty="0" smtClean="0"/>
              <a:t> </a:t>
            </a:r>
            <a:r>
              <a:rPr lang="en-US" baseline="0" dirty="0" err="1" smtClean="0"/>
              <a:t>insumos</a:t>
            </a:r>
            <a:r>
              <a:rPr lang="en-US" baseline="0" dirty="0" smtClean="0"/>
              <a:t> </a:t>
            </a:r>
            <a:r>
              <a:rPr lang="en-US" baseline="0" dirty="0" err="1" smtClean="0"/>
              <a:t>interesantes</a:t>
            </a:r>
            <a:r>
              <a:rPr lang="en-US" baseline="0" dirty="0" smtClean="0"/>
              <a:t> </a:t>
            </a:r>
            <a:r>
              <a:rPr lang="en-US" baseline="0" dirty="0" err="1" smtClean="0"/>
              <a:t>para</a:t>
            </a:r>
            <a:r>
              <a:rPr lang="en-US" baseline="0" dirty="0" smtClean="0"/>
              <a:t> la </a:t>
            </a:r>
            <a:r>
              <a:rPr lang="en-US" baseline="0" dirty="0" err="1" smtClean="0"/>
              <a:t>realidad</a:t>
            </a:r>
            <a:r>
              <a:rPr lang="en-US" baseline="0" dirty="0" smtClean="0"/>
              <a:t> </a:t>
            </a:r>
            <a:r>
              <a:rPr lang="en-US" baseline="0" dirty="0" err="1" smtClean="0"/>
              <a:t>Venezolana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Ejemplo</a:t>
            </a:r>
            <a:r>
              <a:rPr lang="en-US" dirty="0" smtClean="0"/>
              <a:t> de </a:t>
            </a:r>
            <a:r>
              <a:rPr lang="en-US" dirty="0" err="1" smtClean="0"/>
              <a:t>una</a:t>
            </a:r>
            <a:r>
              <a:rPr lang="en-US" dirty="0" smtClean="0"/>
              <a:t> </a:t>
            </a:r>
            <a:r>
              <a:rPr lang="en-US" dirty="0" err="1" smtClean="0"/>
              <a:t>medida</a:t>
            </a:r>
            <a:r>
              <a:rPr lang="en-US" dirty="0" smtClean="0"/>
              <a:t> </a:t>
            </a:r>
            <a:r>
              <a:rPr lang="en-US" dirty="0" err="1" smtClean="0"/>
              <a:t>práctica</a:t>
            </a:r>
            <a:r>
              <a:rPr lang="en-US" dirty="0" smtClean="0"/>
              <a:t> </a:t>
            </a:r>
            <a:r>
              <a:rPr lang="en-US" dirty="0" err="1" smtClean="0"/>
              <a:t>que</a:t>
            </a:r>
            <a:r>
              <a:rPr lang="en-US" dirty="0" smtClean="0"/>
              <a:t> el </a:t>
            </a:r>
            <a:r>
              <a:rPr lang="en-US" dirty="0" err="1" smtClean="0"/>
              <a:t>gobierno</a:t>
            </a:r>
            <a:r>
              <a:rPr lang="en-US" dirty="0" smtClean="0"/>
              <a:t> </a:t>
            </a:r>
            <a:r>
              <a:rPr lang="en-US" dirty="0" err="1" smtClean="0"/>
              <a:t>ya</a:t>
            </a:r>
            <a:r>
              <a:rPr lang="en-US" dirty="0" smtClean="0"/>
              <a:t> ha </a:t>
            </a:r>
            <a:r>
              <a:rPr lang="en-US" dirty="0" err="1" smtClean="0"/>
              <a:t>adoptado</a:t>
            </a:r>
            <a:r>
              <a:rPr lang="en-US" dirty="0" smtClean="0"/>
              <a:t>: </a:t>
            </a:r>
            <a:r>
              <a:rPr lang="en-US" dirty="0" err="1" smtClean="0"/>
              <a:t>marcar</a:t>
            </a:r>
            <a:r>
              <a:rPr lang="en-US" dirty="0" smtClean="0"/>
              <a:t> la </a:t>
            </a:r>
            <a:r>
              <a:rPr lang="en-US" dirty="0" err="1" smtClean="0"/>
              <a:t>munición</a:t>
            </a:r>
            <a:r>
              <a:rPr lang="en-US" dirty="0" smtClean="0"/>
              <a:t> de la PNB </a:t>
            </a:r>
            <a:r>
              <a:rPr lang="en-US" dirty="0" err="1" smtClean="0"/>
              <a:t>para</a:t>
            </a:r>
            <a:r>
              <a:rPr lang="en-US" baseline="0" dirty="0" smtClean="0"/>
              <a:t> </a:t>
            </a:r>
            <a:r>
              <a:rPr lang="en-US" baseline="0" dirty="0" err="1" smtClean="0"/>
              <a:t>facilitar</a:t>
            </a:r>
            <a:r>
              <a:rPr lang="en-US" baseline="0" dirty="0" smtClean="0"/>
              <a:t> </a:t>
            </a:r>
            <a:r>
              <a:rPr lang="en-US" baseline="0" dirty="0" err="1" smtClean="0"/>
              <a:t>su</a:t>
            </a:r>
            <a:r>
              <a:rPr lang="en-US" baseline="0" dirty="0" smtClean="0"/>
              <a:t> </a:t>
            </a:r>
            <a:r>
              <a:rPr lang="en-US" baseline="0" dirty="0" err="1" smtClean="0"/>
              <a:t>fiscalización</a:t>
            </a:r>
            <a:r>
              <a:rPr lang="en-US" baseline="0" dirty="0" smtClean="0"/>
              <a:t>. </a:t>
            </a:r>
            <a:r>
              <a:rPr lang="en-US" baseline="0" dirty="0" err="1" smtClean="0"/>
              <a:t>Esto</a:t>
            </a:r>
            <a:r>
              <a:rPr lang="en-US" baseline="0" dirty="0" smtClean="0"/>
              <a:t> ha </a:t>
            </a:r>
            <a:r>
              <a:rPr lang="en-US" baseline="0" dirty="0" err="1" smtClean="0"/>
              <a:t>sido</a:t>
            </a:r>
            <a:r>
              <a:rPr lang="en-US" baseline="0" dirty="0" smtClean="0"/>
              <a:t> un </a:t>
            </a:r>
            <a:r>
              <a:rPr lang="en-US" baseline="0" dirty="0" err="1" smtClean="0"/>
              <a:t>resultado</a:t>
            </a:r>
            <a:r>
              <a:rPr lang="en-US" baseline="0" dirty="0" smtClean="0"/>
              <a:t> </a:t>
            </a:r>
            <a:r>
              <a:rPr lang="en-US" baseline="0" dirty="0" err="1" smtClean="0"/>
              <a:t>concreto</a:t>
            </a:r>
            <a:r>
              <a:rPr lang="en-US" baseline="0" dirty="0" smtClean="0"/>
              <a:t> del </a:t>
            </a:r>
            <a:r>
              <a:rPr lang="en-US" baseline="0" dirty="0" err="1" smtClean="0"/>
              <a:t>intercambio</a:t>
            </a:r>
            <a:r>
              <a:rPr lang="en-US" baseline="0" dirty="0" smtClean="0"/>
              <a:t> con </a:t>
            </a:r>
            <a:r>
              <a:rPr lang="en-US" baseline="0" dirty="0" err="1" smtClean="0"/>
              <a:t>Brasil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8B31C6-7CB1-4B26-9BCC-F4F01CCEF0D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CE5CA0-31F7-4112-80B5-1440E0F31092}" type="datetimeFigureOut">
              <a:rPr lang="en-US" smtClean="0"/>
              <a:pPr/>
              <a:t>5/30/12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9BB2134-0F37-4F41-B17B-DD1D3F0192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5CA0-31F7-4112-80B5-1440E0F31092}" type="datetimeFigureOut">
              <a:rPr lang="en-US" smtClean="0"/>
              <a:pPr/>
              <a:t>5/30/12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B2134-0F37-4F41-B17B-DD1D3F0192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3.emf"/><Relationship Id="rId5" Type="http://schemas.openxmlformats.org/officeDocument/2006/relationships/oleObject" Target="../embeddings/oleObject6.bin"/><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7.bin"/><Relationship Id="rId5" Type="http://schemas.openxmlformats.org/officeDocument/2006/relationships/image" Target="../media/image14.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8.bin"/><Relationship Id="rId5" Type="http://schemas.openxmlformats.org/officeDocument/2006/relationships/image" Target="../media/image14.jpe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0.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4.jpe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5.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9" descr="Imagen 7"/>
          <p:cNvPicPr>
            <a:picLocks noChangeAspect="1" noChangeArrowheads="1"/>
          </p:cNvPicPr>
          <p:nvPr/>
        </p:nvPicPr>
        <p:blipFill>
          <a:blip r:embed="rId4" cstate="print"/>
          <a:srcRect/>
          <a:stretch>
            <a:fillRect/>
          </a:stretch>
        </p:blipFill>
        <p:spPr bwMode="auto">
          <a:xfrm>
            <a:off x="0" y="5410200"/>
            <a:ext cx="5795963" cy="1447800"/>
          </a:xfrm>
          <a:prstGeom prst="rect">
            <a:avLst/>
          </a:prstGeom>
          <a:noFill/>
          <a:ln w="9525">
            <a:noFill/>
            <a:miter lim="800000"/>
            <a:headEnd/>
            <a:tailEnd/>
          </a:ln>
        </p:spPr>
      </p:pic>
      <p:sp>
        <p:nvSpPr>
          <p:cNvPr id="1028" name="Rectangle 2"/>
          <p:cNvSpPr>
            <a:spLocks noChangeArrowheads="1"/>
          </p:cNvSpPr>
          <p:nvPr/>
        </p:nvSpPr>
        <p:spPr bwMode="auto">
          <a:xfrm>
            <a:off x="0" y="0"/>
            <a:ext cx="9144000" cy="981075"/>
          </a:xfrm>
          <a:prstGeom prst="rect">
            <a:avLst/>
          </a:prstGeom>
          <a:solidFill>
            <a:srgbClr val="0059B2"/>
          </a:solidFill>
          <a:ln w="9525">
            <a:noFill/>
            <a:miter lim="800000"/>
            <a:headEnd/>
            <a:tailEnd/>
          </a:ln>
        </p:spPr>
        <p:txBody>
          <a:bodyPr wrap="none" anchor="ctr"/>
          <a:lstStyle/>
          <a:p>
            <a:endParaRPr lang="es-PA"/>
          </a:p>
        </p:txBody>
      </p:sp>
      <p:sp>
        <p:nvSpPr>
          <p:cNvPr id="1029" name="Rectangle 3"/>
          <p:cNvSpPr>
            <a:spLocks noGrp="1" noChangeArrowheads="1"/>
          </p:cNvSpPr>
          <p:nvPr>
            <p:ph type="subTitle" idx="1"/>
          </p:nvPr>
        </p:nvSpPr>
        <p:spPr/>
        <p:txBody>
          <a:bodyPr/>
          <a:lstStyle/>
          <a:p>
            <a:pPr eaLnBrk="1" hangingPunct="1"/>
            <a:r>
              <a:rPr lang="es-CO" smtClean="0"/>
              <a:t> </a:t>
            </a:r>
            <a:endParaRPr lang="es-MX" smtClean="0"/>
          </a:p>
        </p:txBody>
      </p:sp>
      <p:graphicFrame>
        <p:nvGraphicFramePr>
          <p:cNvPr id="1026" name="Object 4"/>
          <p:cNvGraphicFramePr>
            <a:graphicFrameLocks noChangeAspect="1"/>
          </p:cNvGraphicFramePr>
          <p:nvPr/>
        </p:nvGraphicFramePr>
        <p:xfrm>
          <a:off x="152400" y="228600"/>
          <a:ext cx="800100" cy="1566863"/>
        </p:xfrm>
        <a:graphic>
          <a:graphicData uri="http://schemas.openxmlformats.org/presentationml/2006/ole">
            <p:oleObj spid="_x0000_s1026" name="Photo Editor Photo" r:id="rId5" imgW="1848108" imgH="3619048" progId="">
              <p:embed/>
            </p:oleObj>
          </a:graphicData>
        </a:graphic>
      </p:graphicFrame>
      <p:sp>
        <p:nvSpPr>
          <p:cNvPr id="3077" name="Text Box 5"/>
          <p:cNvSpPr txBox="1">
            <a:spLocks noChangeArrowheads="1"/>
          </p:cNvSpPr>
          <p:nvPr/>
        </p:nvSpPr>
        <p:spPr bwMode="auto">
          <a:xfrm>
            <a:off x="942975" y="188912"/>
            <a:ext cx="7272338" cy="369332"/>
          </a:xfrm>
          <a:prstGeom prst="rect">
            <a:avLst/>
          </a:prstGeom>
          <a:noFill/>
          <a:ln w="9525">
            <a:noFill/>
            <a:miter lim="800000"/>
            <a:headEnd/>
            <a:tailEnd/>
          </a:ln>
          <a:effectLst/>
        </p:spPr>
        <p:txBody>
          <a:bodyPr wrap="square">
            <a:spAutoFit/>
          </a:bodyPr>
          <a:lstStyle/>
          <a:p>
            <a:pPr algn="ctr">
              <a:spcBef>
                <a:spcPct val="50000"/>
              </a:spcBef>
              <a:defRPr/>
            </a:pPr>
            <a:r>
              <a:rPr lang="es-CO" sz="1800" b="1" dirty="0">
                <a:solidFill>
                  <a:schemeClr val="bg1"/>
                </a:solidFill>
                <a:effectLst>
                  <a:outerShdw blurRad="38100" dist="38100" dir="2700000" algn="tl">
                    <a:srgbClr val="C0C0C0"/>
                  </a:outerShdw>
                </a:effectLst>
                <a:latin typeface="Arial" charset="0"/>
              </a:rPr>
              <a:t>Programa de Naciones Unidas para el </a:t>
            </a:r>
            <a:r>
              <a:rPr lang="es-CO" sz="1800" b="1" dirty="0" smtClean="0">
                <a:solidFill>
                  <a:schemeClr val="bg1"/>
                </a:solidFill>
                <a:effectLst>
                  <a:outerShdw blurRad="38100" dist="38100" dir="2700000" algn="tl">
                    <a:srgbClr val="C0C0C0"/>
                  </a:outerShdw>
                </a:effectLst>
                <a:latin typeface="Arial" charset="0"/>
              </a:rPr>
              <a:t>Desarrollo</a:t>
            </a:r>
            <a:endParaRPr lang="es-CO" sz="1800" b="1" dirty="0">
              <a:solidFill>
                <a:schemeClr val="bg1"/>
              </a:solidFill>
              <a:effectLst>
                <a:outerShdw blurRad="38100" dist="38100" dir="2700000" algn="tl">
                  <a:srgbClr val="C0C0C0"/>
                </a:outerShdw>
              </a:effectLst>
              <a:latin typeface="Arial" charset="0"/>
            </a:endParaRPr>
          </a:p>
        </p:txBody>
      </p:sp>
      <p:pic>
        <p:nvPicPr>
          <p:cNvPr id="1031" name="Picture 6"/>
          <p:cNvPicPr>
            <a:picLocks noChangeAspect="1" noChangeArrowheads="1"/>
          </p:cNvPicPr>
          <p:nvPr/>
        </p:nvPicPr>
        <p:blipFill>
          <a:blip r:embed="rId6" cstate="print">
            <a:lum bright="60000" contrast="-70000"/>
          </a:blip>
          <a:srcRect/>
          <a:stretch>
            <a:fillRect/>
          </a:stretch>
        </p:blipFill>
        <p:spPr bwMode="auto">
          <a:xfrm>
            <a:off x="2895600" y="1143000"/>
            <a:ext cx="4391025" cy="4419600"/>
          </a:xfrm>
          <a:prstGeom prst="rect">
            <a:avLst/>
          </a:prstGeom>
          <a:noFill/>
          <a:ln w="9525">
            <a:noFill/>
            <a:miter lim="800000"/>
            <a:headEnd/>
            <a:tailEnd/>
          </a:ln>
        </p:spPr>
      </p:pic>
      <p:sp>
        <p:nvSpPr>
          <p:cNvPr id="3079" name="Text Box 7"/>
          <p:cNvSpPr txBox="1">
            <a:spLocks noChangeArrowheads="1"/>
          </p:cNvSpPr>
          <p:nvPr/>
        </p:nvSpPr>
        <p:spPr bwMode="auto">
          <a:xfrm>
            <a:off x="762000" y="2438400"/>
            <a:ext cx="8001000" cy="2000548"/>
          </a:xfrm>
          <a:prstGeom prst="rect">
            <a:avLst/>
          </a:prstGeom>
          <a:noFill/>
          <a:ln w="9525">
            <a:noFill/>
            <a:miter lim="800000"/>
            <a:headEnd/>
            <a:tailEnd/>
          </a:ln>
          <a:effectLst/>
        </p:spPr>
        <p:txBody>
          <a:bodyPr>
            <a:spAutoFit/>
          </a:bodyPr>
          <a:lstStyle/>
          <a:p>
            <a:pPr algn="ctr">
              <a:defRPr/>
            </a:pPr>
            <a:r>
              <a:rPr lang="es-PA" sz="4800" b="1" dirty="0" smtClean="0">
                <a:solidFill>
                  <a:schemeClr val="accent2"/>
                </a:solidFill>
                <a:effectLst>
                  <a:outerShdw blurRad="38100" dist="38100" dir="2700000" algn="tl">
                    <a:srgbClr val="C0C0C0"/>
                  </a:outerShdw>
                </a:effectLst>
                <a:latin typeface="Calibri" pitchFamily="34" charset="0"/>
              </a:rPr>
              <a:t>Seguridad ciudadana en Venezuela</a:t>
            </a:r>
          </a:p>
          <a:p>
            <a:pPr algn="ctr">
              <a:defRPr/>
            </a:pPr>
            <a:r>
              <a:rPr lang="es-PA" sz="2800" b="1" dirty="0" err="1" smtClean="0">
                <a:solidFill>
                  <a:schemeClr val="accent2"/>
                </a:solidFill>
                <a:effectLst>
                  <a:outerShdw blurRad="38100" dist="38100" dir="2700000" algn="tl">
                    <a:srgbClr val="C0C0C0"/>
                  </a:outerShdw>
                </a:effectLst>
                <a:latin typeface="Calibri" pitchFamily="34" charset="0"/>
              </a:rPr>
              <a:t>Woodrow</a:t>
            </a:r>
            <a:r>
              <a:rPr lang="es-PA" sz="2800" b="1" dirty="0" smtClean="0">
                <a:solidFill>
                  <a:schemeClr val="accent2"/>
                </a:solidFill>
                <a:effectLst>
                  <a:outerShdw blurRad="38100" dist="38100" dir="2700000" algn="tl">
                    <a:srgbClr val="C0C0C0"/>
                  </a:outerShdw>
                </a:effectLst>
                <a:latin typeface="Calibri" pitchFamily="34" charset="0"/>
              </a:rPr>
              <a:t> Wilson Center, 30 de mayo 2012</a:t>
            </a:r>
            <a:endParaRPr lang="es-PA" sz="2800" b="1" dirty="0">
              <a:solidFill>
                <a:schemeClr val="accent2"/>
              </a:solidFill>
              <a:effectLst>
                <a:outerShdw blurRad="38100" dist="38100" dir="2700000" algn="tl">
                  <a:srgbClr val="C0C0C0"/>
                </a:outerShdw>
              </a:effectLst>
              <a:latin typeface="Calibri" pitchFamily="34" charset="0"/>
            </a:endParaRPr>
          </a:p>
        </p:txBody>
      </p:sp>
      <p:sp>
        <p:nvSpPr>
          <p:cNvPr id="1033" name="Text Box 8"/>
          <p:cNvSpPr txBox="1">
            <a:spLocks noChangeArrowheads="1"/>
          </p:cNvSpPr>
          <p:nvPr/>
        </p:nvSpPr>
        <p:spPr bwMode="auto">
          <a:xfrm>
            <a:off x="3549650" y="5715000"/>
            <a:ext cx="5594350" cy="1077218"/>
          </a:xfrm>
          <a:prstGeom prst="rect">
            <a:avLst/>
          </a:prstGeom>
          <a:noFill/>
          <a:ln w="9525">
            <a:noFill/>
            <a:miter lim="800000"/>
            <a:headEnd/>
            <a:tailEnd/>
          </a:ln>
        </p:spPr>
        <p:txBody>
          <a:bodyPr>
            <a:spAutoFit/>
          </a:bodyPr>
          <a:lstStyle/>
          <a:p>
            <a:pPr algn="r"/>
            <a:endParaRPr lang="es-PA" b="1" dirty="0">
              <a:solidFill>
                <a:schemeClr val="accent2"/>
              </a:solidFill>
              <a:latin typeface="Arial" pitchFamily="34" charset="0"/>
            </a:endParaRPr>
          </a:p>
          <a:p>
            <a:pPr algn="r"/>
            <a:r>
              <a:rPr lang="es-PA" b="1" dirty="0">
                <a:solidFill>
                  <a:schemeClr val="accent2"/>
                </a:solidFill>
                <a:latin typeface="Arial" pitchFamily="34" charset="0"/>
              </a:rPr>
              <a:t> Daniel </a:t>
            </a:r>
            <a:r>
              <a:rPr lang="es-PA" b="1" dirty="0" smtClean="0">
                <a:solidFill>
                  <a:schemeClr val="accent2"/>
                </a:solidFill>
                <a:latin typeface="Arial" pitchFamily="34" charset="0"/>
              </a:rPr>
              <a:t>Luz</a:t>
            </a:r>
          </a:p>
          <a:p>
            <a:pPr algn="r"/>
            <a:r>
              <a:rPr lang="es-PA" sz="1400" b="1" dirty="0" smtClean="0">
                <a:solidFill>
                  <a:schemeClr val="accent2"/>
                </a:solidFill>
                <a:latin typeface="Arial" pitchFamily="34" charset="0"/>
              </a:rPr>
              <a:t>Asesor Regional</a:t>
            </a:r>
          </a:p>
          <a:p>
            <a:pPr algn="r"/>
            <a:r>
              <a:rPr lang="es-PA" sz="1400" b="1" dirty="0">
                <a:solidFill>
                  <a:schemeClr val="accent2"/>
                </a:solidFill>
                <a:latin typeface="Arial" pitchFamily="34" charset="0"/>
              </a:rPr>
              <a:t>d</a:t>
            </a:r>
            <a:r>
              <a:rPr lang="es-PA" sz="1400" b="1" dirty="0" smtClean="0">
                <a:solidFill>
                  <a:schemeClr val="accent2"/>
                </a:solidFill>
                <a:latin typeface="Arial" pitchFamily="34" charset="0"/>
              </a:rPr>
              <a:t>e Seguridad Ciudadana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n-US"/>
          </a:p>
        </p:txBody>
      </p:sp>
      <p:sp>
        <p:nvSpPr>
          <p:cNvPr id="3" name="2 Subtítulo"/>
          <p:cNvSpPr>
            <a:spLocks noGrp="1"/>
          </p:cNvSpPr>
          <p:nvPr>
            <p:ph type="subTitle" idx="1"/>
          </p:nvPr>
        </p:nvSpPr>
        <p:spPr/>
        <p:txBody>
          <a:bodyPr/>
          <a:lstStyle/>
          <a:p>
            <a:endParaRPr lang="en-US"/>
          </a:p>
        </p:txBody>
      </p:sp>
      <p:pic>
        <p:nvPicPr>
          <p:cNvPr id="4" name="Picture 3"/>
          <p:cNvPicPr>
            <a:picLocks noChangeAspect="1" noChangeArrowheads="1"/>
          </p:cNvPicPr>
          <p:nvPr/>
        </p:nvPicPr>
        <p:blipFill>
          <a:blip r:embed="rId4" cstate="print"/>
          <a:srcRect/>
          <a:stretch>
            <a:fillRect/>
          </a:stretch>
        </p:blipFill>
        <p:spPr bwMode="auto">
          <a:xfrm>
            <a:off x="1126229" y="1500174"/>
            <a:ext cx="7131242" cy="5105414"/>
          </a:xfrm>
          <a:prstGeom prst="rect">
            <a:avLst/>
          </a:prstGeom>
          <a:noFill/>
          <a:ln w="9525">
            <a:noFill/>
            <a:miter lim="800000"/>
            <a:headEnd/>
            <a:tailEnd/>
          </a:ln>
          <a:effectLst/>
        </p:spPr>
      </p:pic>
      <p:graphicFrame>
        <p:nvGraphicFramePr>
          <p:cNvPr id="77826" name="Object 4"/>
          <p:cNvGraphicFramePr>
            <a:graphicFrameLocks noChangeAspect="1"/>
          </p:cNvGraphicFramePr>
          <p:nvPr/>
        </p:nvGraphicFramePr>
        <p:xfrm>
          <a:off x="152400" y="228600"/>
          <a:ext cx="800100" cy="1566863"/>
        </p:xfrm>
        <a:graphic>
          <a:graphicData uri="http://schemas.openxmlformats.org/presentationml/2006/ole">
            <p:oleObj spid="_x0000_s77826" name="Photo Editor Photo" r:id="rId5" imgW="1848108" imgH="3619048" progId="">
              <p:embed/>
            </p:oleObj>
          </a:graphicData>
        </a:graphic>
      </p:graphicFrame>
      <p:sp>
        <p:nvSpPr>
          <p:cNvPr id="6" name="Rectangle 2"/>
          <p:cNvSpPr txBox="1">
            <a:spLocks noRot="1" noChangeArrowheads="1"/>
          </p:cNvSpPr>
          <p:nvPr/>
        </p:nvSpPr>
        <p:spPr>
          <a:xfrm>
            <a:off x="457200" y="428604"/>
            <a:ext cx="8229600" cy="11430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accent1"/>
                </a:solidFill>
                <a:effectLst/>
                <a:uLnTx/>
                <a:uFillTx/>
                <a:latin typeface="+mj-lt"/>
                <a:ea typeface="+mj-ea"/>
                <a:cs typeface="+mj-cs"/>
              </a:rPr>
              <a:t>Marcación de la munición</a:t>
            </a:r>
            <a:endParaRPr kumimoji="0" lang="ca-ES" sz="4400" b="0" i="0" u="none" strike="noStrike" kern="1200" cap="none" spc="0" normalizeH="0" baseline="0" noProof="0" dirty="0" smtClean="0">
              <a:ln>
                <a:noFill/>
              </a:ln>
              <a:solidFill>
                <a:schemeClr val="accent1"/>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920082"/>
            <a:ext cx="6429420" cy="580926"/>
          </a:xfrm>
        </p:spPr>
        <p:txBody>
          <a:bodyPr>
            <a:noAutofit/>
          </a:bodyPr>
          <a:lstStyle/>
          <a:p>
            <a:r>
              <a:rPr lang="es-MX" sz="6000" dirty="0" smtClean="0">
                <a:solidFill>
                  <a:schemeClr val="accent2"/>
                </a:solidFill>
              </a:rPr>
              <a:t>Comentarios a la Gran Misión a Toda Vida</a:t>
            </a:r>
            <a:endParaRPr lang="es-PA" sz="6000" dirty="0">
              <a:solidFill>
                <a:schemeClr val="accent2"/>
              </a:solidFill>
            </a:endParaRPr>
          </a:p>
        </p:txBody>
      </p:sp>
      <p:sp>
        <p:nvSpPr>
          <p:cNvPr id="15" name="Rectangle 2"/>
          <p:cNvSpPr>
            <a:spLocks noChangeArrowheads="1"/>
          </p:cNvSpPr>
          <p:nvPr/>
        </p:nvSpPr>
        <p:spPr bwMode="auto">
          <a:xfrm>
            <a:off x="0" y="0"/>
            <a:ext cx="9144000" cy="981075"/>
          </a:xfrm>
          <a:prstGeom prst="rect">
            <a:avLst/>
          </a:prstGeom>
          <a:solidFill>
            <a:schemeClr val="accent1"/>
          </a:solidFill>
          <a:ln w="9525">
            <a:noFill/>
            <a:miter lim="800000"/>
            <a:headEnd/>
            <a:tailEnd/>
          </a:ln>
        </p:spPr>
        <p:txBody>
          <a:bodyPr wrap="none" anchor="ctr"/>
          <a:lstStyle/>
          <a:p>
            <a:endParaRPr lang="es-PA"/>
          </a:p>
        </p:txBody>
      </p:sp>
      <p:graphicFrame>
        <p:nvGraphicFramePr>
          <p:cNvPr id="9218" name="Object 4"/>
          <p:cNvGraphicFramePr>
            <a:graphicFrameLocks noChangeAspect="1"/>
          </p:cNvGraphicFramePr>
          <p:nvPr/>
        </p:nvGraphicFramePr>
        <p:xfrm>
          <a:off x="152400" y="228600"/>
          <a:ext cx="800100" cy="1566863"/>
        </p:xfrm>
        <a:graphic>
          <a:graphicData uri="http://schemas.openxmlformats.org/presentationml/2006/ole">
            <p:oleObj spid="_x0000_s83970" name="Photo Editor Photo" r:id="rId4" imgW="1848108" imgH="3619048" progId="">
              <p:embed/>
            </p:oleObj>
          </a:graphicData>
        </a:graphic>
      </p:graphicFrame>
      <p:pic>
        <p:nvPicPr>
          <p:cNvPr id="83972" name="Picture 4" descr="http://www.rnv.gob.ve/noticias/uploads/post-30-1337733135.jpg"/>
          <p:cNvPicPr>
            <a:picLocks noChangeAspect="1" noChangeArrowheads="1"/>
          </p:cNvPicPr>
          <p:nvPr/>
        </p:nvPicPr>
        <p:blipFill>
          <a:blip r:embed="rId5" cstate="print"/>
          <a:srcRect/>
          <a:stretch>
            <a:fillRect/>
          </a:stretch>
        </p:blipFill>
        <p:spPr bwMode="auto">
          <a:xfrm>
            <a:off x="5076056" y="3807041"/>
            <a:ext cx="4067944" cy="305095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0"/>
            <a:ext cx="9144000" cy="981075"/>
          </a:xfrm>
          <a:prstGeom prst="rect">
            <a:avLst/>
          </a:prstGeom>
          <a:solidFill>
            <a:schemeClr val="accent1"/>
          </a:solidFill>
          <a:ln w="9525">
            <a:noFill/>
            <a:miter lim="800000"/>
            <a:headEnd/>
            <a:tailEnd/>
          </a:ln>
        </p:spPr>
        <p:txBody>
          <a:bodyPr wrap="none" anchor="ctr"/>
          <a:lstStyle/>
          <a:p>
            <a:pPr algn="ctr"/>
            <a:r>
              <a:rPr lang="es-ES" sz="4000" dirty="0" smtClean="0"/>
              <a:t>Gran Misión a Toda Vida </a:t>
            </a:r>
            <a:endParaRPr lang="es-PA" sz="4000" dirty="0"/>
          </a:p>
        </p:txBody>
      </p:sp>
      <p:graphicFrame>
        <p:nvGraphicFramePr>
          <p:cNvPr id="9218" name="Object 4"/>
          <p:cNvGraphicFramePr>
            <a:graphicFrameLocks noChangeAspect="1"/>
          </p:cNvGraphicFramePr>
          <p:nvPr/>
        </p:nvGraphicFramePr>
        <p:xfrm>
          <a:off x="152400" y="228600"/>
          <a:ext cx="800100" cy="1566863"/>
        </p:xfrm>
        <a:graphic>
          <a:graphicData uri="http://schemas.openxmlformats.org/presentationml/2006/ole">
            <p:oleObj spid="_x0000_s88066" name="Photo Editor Photo" r:id="rId4" imgW="1848108" imgH="3619048" progId="">
              <p:embed/>
            </p:oleObj>
          </a:graphicData>
        </a:graphic>
      </p:graphicFrame>
      <p:pic>
        <p:nvPicPr>
          <p:cNvPr id="83972" name="Picture 4" descr="http://www.rnv.gob.ve/noticias/uploads/post-30-1337733135.jpg"/>
          <p:cNvPicPr>
            <a:picLocks noChangeAspect="1" noChangeArrowheads="1"/>
          </p:cNvPicPr>
          <p:nvPr/>
        </p:nvPicPr>
        <p:blipFill>
          <a:blip r:embed="rId5" cstate="print"/>
          <a:srcRect/>
          <a:stretch>
            <a:fillRect/>
          </a:stretch>
        </p:blipFill>
        <p:spPr bwMode="auto">
          <a:xfrm>
            <a:off x="6876256" y="5157192"/>
            <a:ext cx="2267743" cy="1700808"/>
          </a:xfrm>
          <a:prstGeom prst="rect">
            <a:avLst/>
          </a:prstGeom>
          <a:noFill/>
        </p:spPr>
      </p:pic>
      <p:sp>
        <p:nvSpPr>
          <p:cNvPr id="6" name="Title 5"/>
          <p:cNvSpPr>
            <a:spLocks noGrp="1"/>
          </p:cNvSpPr>
          <p:nvPr>
            <p:ph type="title"/>
          </p:nvPr>
        </p:nvSpPr>
        <p:spPr/>
        <p:txBody>
          <a:bodyPr/>
          <a:lstStyle/>
          <a:p>
            <a:endParaRPr lang="en-US"/>
          </a:p>
        </p:txBody>
      </p:sp>
      <p:sp>
        <p:nvSpPr>
          <p:cNvPr id="7" name="Rectangle 6"/>
          <p:cNvSpPr/>
          <p:nvPr/>
        </p:nvSpPr>
        <p:spPr>
          <a:xfrm>
            <a:off x="683568" y="1845979"/>
            <a:ext cx="8064896" cy="4093428"/>
          </a:xfrm>
          <a:prstGeom prst="rect">
            <a:avLst/>
          </a:prstGeom>
        </p:spPr>
        <p:txBody>
          <a:bodyPr wrap="square">
            <a:spAutoFit/>
          </a:bodyPr>
          <a:lstStyle/>
          <a:p>
            <a:pPr>
              <a:buFont typeface="Wingdings" pitchFamily="2" charset="2"/>
              <a:buChar char="ü"/>
            </a:pPr>
            <a:r>
              <a:rPr lang="es-ES" sz="2000" dirty="0" smtClean="0"/>
              <a:t> Marco que incluye las diferentes iniciativas en las que el gobierno está inmerso en materia de seguridad (reforma de policía, control de armas, reforma del sistema de justicia, reforma del sistema penitenciario).</a:t>
            </a:r>
            <a:br>
              <a:rPr lang="es-ES" sz="2000" dirty="0" smtClean="0"/>
            </a:br>
            <a:r>
              <a:rPr lang="es-ES" sz="2000" dirty="0" smtClean="0"/>
              <a:t/>
            </a:r>
            <a:br>
              <a:rPr lang="es-ES" sz="2000" dirty="0" smtClean="0"/>
            </a:br>
            <a:r>
              <a:rPr lang="es-ES" sz="2000" dirty="0" smtClean="0"/>
              <a:t>Tiene 6 grandes bloques: </a:t>
            </a:r>
            <a:br>
              <a:rPr lang="es-ES" sz="2000" dirty="0" smtClean="0"/>
            </a:br>
            <a:r>
              <a:rPr lang="es-ES" sz="2000" dirty="0" smtClean="0"/>
              <a:t>	- </a:t>
            </a:r>
            <a:r>
              <a:rPr lang="es-ES" sz="2000" b="1" dirty="0" smtClean="0"/>
              <a:t>Prevención de la violencia</a:t>
            </a:r>
            <a:r>
              <a:rPr lang="es-ES" sz="2000" dirty="0" smtClean="0"/>
              <a:t>; </a:t>
            </a:r>
            <a:br>
              <a:rPr lang="es-ES" sz="2000" dirty="0" smtClean="0"/>
            </a:br>
            <a:r>
              <a:rPr lang="es-ES" sz="2000" dirty="0" smtClean="0"/>
              <a:t>	- Proceso de </a:t>
            </a:r>
            <a:r>
              <a:rPr lang="es-ES" sz="2000" b="1" dirty="0" smtClean="0"/>
              <a:t>reforma policial</a:t>
            </a:r>
            <a:r>
              <a:rPr lang="es-ES" sz="2000" dirty="0" smtClean="0"/>
              <a:t>, incluyendo la mejora de la formación 	y de la capacidad institucional; </a:t>
            </a:r>
            <a:br>
              <a:rPr lang="es-ES" sz="2000" dirty="0" smtClean="0"/>
            </a:br>
            <a:r>
              <a:rPr lang="es-ES" sz="2000" dirty="0" smtClean="0"/>
              <a:t>	- Transformación del sistema de </a:t>
            </a:r>
            <a:r>
              <a:rPr lang="es-ES" sz="2000" b="1" dirty="0" smtClean="0"/>
              <a:t>justicia penal </a:t>
            </a:r>
            <a:r>
              <a:rPr lang="es-ES" sz="2000" dirty="0" smtClean="0"/>
              <a:t>y establecimiento de 	mecanismos de resolución alternativa de conflictos; </a:t>
            </a:r>
            <a:br>
              <a:rPr lang="es-ES" sz="2000" dirty="0" smtClean="0"/>
            </a:br>
            <a:r>
              <a:rPr lang="es-ES" sz="2000" dirty="0" smtClean="0"/>
              <a:t>	- Modernización del </a:t>
            </a:r>
            <a:r>
              <a:rPr lang="es-ES" sz="2000" b="1" dirty="0" smtClean="0"/>
              <a:t>sistema penitenciario</a:t>
            </a:r>
            <a:r>
              <a:rPr lang="es-ES" sz="2000" dirty="0" smtClean="0"/>
              <a:t>; </a:t>
            </a:r>
            <a:br>
              <a:rPr lang="es-ES" sz="2000" dirty="0" smtClean="0"/>
            </a:br>
            <a:r>
              <a:rPr lang="es-ES" sz="2000" dirty="0" smtClean="0"/>
              <a:t>	- Sistema integral a </a:t>
            </a:r>
            <a:r>
              <a:rPr lang="es-ES" sz="2000" b="1" dirty="0" smtClean="0"/>
              <a:t>víctimas de la violencia</a:t>
            </a:r>
            <a:r>
              <a:rPr lang="es-ES" sz="2000" dirty="0" smtClean="0"/>
              <a:t>; y </a:t>
            </a:r>
            <a:br>
              <a:rPr lang="es-ES" sz="2000" dirty="0" smtClean="0"/>
            </a:br>
            <a:r>
              <a:rPr lang="es-ES" sz="2000" dirty="0" smtClean="0"/>
              <a:t>	- Creación de </a:t>
            </a:r>
            <a:r>
              <a:rPr lang="es-ES" sz="2000" b="1" dirty="0" smtClean="0"/>
              <a:t>mecanismos de información</a:t>
            </a:r>
            <a:r>
              <a:rPr lang="es-ES" sz="2000" dirty="0" smtClean="0"/>
              <a:t>.</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Rot="1" noChangeArrowheads="1"/>
          </p:cNvSpPr>
          <p:nvPr>
            <p:ph type="title" idx="4294967295"/>
          </p:nvPr>
        </p:nvSpPr>
        <p:spPr>
          <a:noFill/>
        </p:spPr>
        <p:txBody>
          <a:bodyPr/>
          <a:lstStyle/>
          <a:p>
            <a:endParaRPr lang="ca-ES" smtClean="0">
              <a:effectLst/>
            </a:endParaRPr>
          </a:p>
        </p:txBody>
      </p:sp>
      <p:sp>
        <p:nvSpPr>
          <p:cNvPr id="99331" name="Rectangle 3"/>
          <p:cNvSpPr>
            <a:spLocks noGrp="1" noChangeArrowheads="1"/>
          </p:cNvSpPr>
          <p:nvPr>
            <p:ph type="body" idx="4294967295"/>
          </p:nvPr>
        </p:nvSpPr>
        <p:spPr>
          <a:noFill/>
        </p:spPr>
        <p:txBody>
          <a:bodyPr/>
          <a:lstStyle/>
          <a:p>
            <a:endParaRPr lang="ca-ES" dirty="0" smtClean="0">
              <a:effectLst/>
            </a:endParaRPr>
          </a:p>
        </p:txBody>
      </p:sp>
      <p:sp>
        <p:nvSpPr>
          <p:cNvPr id="99332" name="Rectangle 4"/>
          <p:cNvSpPr>
            <a:spLocks noChangeArrowheads="1"/>
          </p:cNvSpPr>
          <p:nvPr/>
        </p:nvSpPr>
        <p:spPr bwMode="auto">
          <a:xfrm>
            <a:off x="685800" y="333375"/>
            <a:ext cx="7772400" cy="1143000"/>
          </a:xfrm>
          <a:prstGeom prst="rect">
            <a:avLst/>
          </a:prstGeom>
          <a:noFill/>
          <a:ln w="9525">
            <a:noFill/>
            <a:miter lim="800000"/>
            <a:headEnd/>
            <a:tailEnd/>
          </a:ln>
          <a:effectLst/>
        </p:spPr>
        <p:txBody>
          <a:bodyPr anchor="ctr"/>
          <a:lstStyle/>
          <a:p>
            <a:pPr algn="ctr" eaLnBrk="0" hangingPunct="0"/>
            <a:r>
              <a:rPr lang="es-ES" sz="3200">
                <a:solidFill>
                  <a:schemeClr val="bg1"/>
                </a:solidFill>
                <a:latin typeface="Arial Unicode MS" pitchFamily="34" charset="-128"/>
              </a:rPr>
              <a:t>Primer paso: la necesidad de un diagn</a:t>
            </a:r>
            <a:r>
              <a:rPr lang="es-ES" sz="3200">
                <a:solidFill>
                  <a:schemeClr val="bg1"/>
                </a:solidFill>
                <a:latin typeface="Garamond"/>
              </a:rPr>
              <a:t>ó</a:t>
            </a:r>
            <a:r>
              <a:rPr lang="es-ES" sz="3200">
                <a:solidFill>
                  <a:schemeClr val="bg1"/>
                </a:solidFill>
                <a:latin typeface="Arial Unicode MS" pitchFamily="34" charset="-128"/>
              </a:rPr>
              <a:t>stico</a:t>
            </a:r>
          </a:p>
        </p:txBody>
      </p:sp>
      <p:sp>
        <p:nvSpPr>
          <p:cNvPr id="99333" name="Rectangle 5"/>
          <p:cNvSpPr>
            <a:spLocks noChangeArrowheads="1"/>
          </p:cNvSpPr>
          <p:nvPr/>
        </p:nvSpPr>
        <p:spPr bwMode="auto">
          <a:xfrm>
            <a:off x="685800" y="2338388"/>
            <a:ext cx="7772400" cy="4114800"/>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Necesidad de clarificar la institucionalidad que estaría encargada de implementar esta política nacional, y la interlocución entre los distintos organismos existentes</a:t>
            </a:r>
          </a:p>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Necesidad de priorizar la intervención. Selección de territorios piloto donde poder experimentar la implementación</a:t>
            </a:r>
          </a:p>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Necesidad de medir el impacto. Mediante el establecimiento de metas a corto, medio y largo plazo y mecanismos de seguimiento de impacto.</a:t>
            </a:r>
            <a:endParaRPr lang="es-AR" sz="2400" dirty="0">
              <a:solidFill>
                <a:schemeClr val="accent1"/>
              </a:solidFill>
            </a:endParaRPr>
          </a:p>
          <a:p>
            <a:pPr marL="342900" indent="-342900" eaLnBrk="0" hangingPunct="0">
              <a:spcBef>
                <a:spcPct val="20000"/>
              </a:spcBef>
              <a:buClr>
                <a:schemeClr val="hlink"/>
              </a:buClr>
              <a:buSzPct val="70000"/>
            </a:pPr>
            <a:endParaRPr lang="es-AR" sz="3200" dirty="0">
              <a:solidFill>
                <a:schemeClr val="accent1"/>
              </a:solidFill>
              <a:latin typeface="Arial Unicode MS" pitchFamily="34" charset="-128"/>
            </a:endParaRPr>
          </a:p>
        </p:txBody>
      </p:sp>
      <p:sp>
        <p:nvSpPr>
          <p:cNvPr id="99335" name="Rectangle 7"/>
          <p:cNvSpPr>
            <a:spLocks noChangeArrowheads="1"/>
          </p:cNvSpPr>
          <p:nvPr/>
        </p:nvSpPr>
        <p:spPr bwMode="auto">
          <a:xfrm>
            <a:off x="901700" y="1422400"/>
            <a:ext cx="7772400" cy="1143000"/>
          </a:xfrm>
          <a:prstGeom prst="rect">
            <a:avLst/>
          </a:prstGeom>
          <a:noFill/>
          <a:ln w="9525">
            <a:noFill/>
            <a:miter lim="800000"/>
            <a:headEnd/>
            <a:tailEnd/>
          </a:ln>
          <a:effectLst/>
        </p:spPr>
        <p:txBody>
          <a:bodyPr lIns="92075" tIns="46038" rIns="92075" bIns="46038" anchor="ctr"/>
          <a:lstStyle/>
          <a:p>
            <a:pPr eaLnBrk="0" hangingPunct="0"/>
            <a:r>
              <a:rPr lang="es-AR" sz="2000" dirty="0" smtClean="0">
                <a:solidFill>
                  <a:schemeClr val="accent1"/>
                </a:solidFill>
                <a:latin typeface="Arial Unicode MS" pitchFamily="34" charset="-128"/>
              </a:rPr>
              <a:t>Elementos a considerar:</a:t>
            </a:r>
            <a:endParaRPr lang="es-AR" sz="2000" dirty="0">
              <a:solidFill>
                <a:schemeClr val="accent1"/>
              </a:solidFill>
              <a:latin typeface="Arial Unicode MS" pitchFamily="34" charset="-128"/>
            </a:endParaRPr>
          </a:p>
        </p:txBody>
      </p:sp>
      <p:sp>
        <p:nvSpPr>
          <p:cNvPr id="9" name="Rectangle 4"/>
          <p:cNvSpPr>
            <a:spLocks noChangeArrowheads="1"/>
          </p:cNvSpPr>
          <p:nvPr/>
        </p:nvSpPr>
        <p:spPr bwMode="auto">
          <a:xfrm>
            <a:off x="838200" y="485775"/>
            <a:ext cx="7772400" cy="1143000"/>
          </a:xfrm>
          <a:prstGeom prst="rect">
            <a:avLst/>
          </a:prstGeom>
          <a:noFill/>
          <a:ln w="9525">
            <a:noFill/>
            <a:miter lim="800000"/>
            <a:headEnd/>
            <a:tailEnd/>
          </a:ln>
          <a:effectLst/>
        </p:spPr>
        <p:txBody>
          <a:bodyPr anchor="ctr"/>
          <a:lstStyle/>
          <a:p>
            <a:pPr algn="ctr" eaLnBrk="0" hangingPunct="0"/>
            <a:r>
              <a:rPr lang="es-ES" sz="3200" dirty="0" smtClean="0">
                <a:solidFill>
                  <a:schemeClr val="accent1"/>
                </a:solidFill>
                <a:latin typeface="Arial Unicode MS" pitchFamily="34" charset="-128"/>
              </a:rPr>
              <a:t>Recomendaciones del PNUD sobre el borrador de la Gran Misión a Toda Vida </a:t>
            </a:r>
            <a:endParaRPr lang="es-ES" sz="3200" dirty="0">
              <a:solidFill>
                <a:schemeClr val="accent1"/>
              </a:solidFill>
              <a:latin typeface="Arial Unicode MS" pitchFamily="34" charset="-128"/>
            </a:endParaRPr>
          </a:p>
        </p:txBody>
      </p:sp>
      <p:graphicFrame>
        <p:nvGraphicFramePr>
          <p:cNvPr id="19458" name="Object 4"/>
          <p:cNvGraphicFramePr>
            <a:graphicFrameLocks noChangeAspect="1"/>
          </p:cNvGraphicFramePr>
          <p:nvPr/>
        </p:nvGraphicFramePr>
        <p:xfrm>
          <a:off x="152400" y="228600"/>
          <a:ext cx="800100" cy="1566863"/>
        </p:xfrm>
        <a:graphic>
          <a:graphicData uri="http://schemas.openxmlformats.org/presentationml/2006/ole">
            <p:oleObj spid="_x0000_s89090" name="Photo Editor Photo" r:id="rId4" imgW="1848108" imgH="3619048"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0"/>
            <a:ext cx="9144000" cy="981075"/>
          </a:xfrm>
          <a:prstGeom prst="rect">
            <a:avLst/>
          </a:prstGeom>
          <a:solidFill>
            <a:schemeClr val="accent1"/>
          </a:solidFill>
          <a:ln w="9525">
            <a:noFill/>
            <a:miter lim="800000"/>
            <a:headEnd/>
            <a:tailEnd/>
          </a:ln>
        </p:spPr>
        <p:txBody>
          <a:bodyPr wrap="none" anchor="ctr"/>
          <a:lstStyle/>
          <a:p>
            <a:r>
              <a:rPr lang="es-PA" dirty="0" smtClean="0"/>
              <a:t>C</a:t>
            </a:r>
            <a:endParaRPr lang="es-PA" dirty="0"/>
          </a:p>
        </p:txBody>
      </p:sp>
      <p:graphicFrame>
        <p:nvGraphicFramePr>
          <p:cNvPr id="9218" name="Object 4"/>
          <p:cNvGraphicFramePr>
            <a:graphicFrameLocks noChangeAspect="1"/>
          </p:cNvGraphicFramePr>
          <p:nvPr/>
        </p:nvGraphicFramePr>
        <p:xfrm>
          <a:off x="152400" y="228600"/>
          <a:ext cx="800100" cy="1566863"/>
        </p:xfrm>
        <a:graphic>
          <a:graphicData uri="http://schemas.openxmlformats.org/presentationml/2006/ole">
            <p:oleObj spid="_x0000_s90114" name="Photo Editor Photo" r:id="rId4" imgW="1848108" imgH="3619048" progId="">
              <p:embed/>
            </p:oleObj>
          </a:graphicData>
        </a:graphic>
      </p:graphicFrame>
      <p:sp>
        <p:nvSpPr>
          <p:cNvPr id="6" name="1 Título"/>
          <p:cNvSpPr txBox="1">
            <a:spLocks/>
          </p:cNvSpPr>
          <p:nvPr/>
        </p:nvSpPr>
        <p:spPr>
          <a:xfrm>
            <a:off x="1259632" y="188640"/>
            <a:ext cx="6429420" cy="58092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800" b="1" i="0" u="none" strike="noStrike" kern="1200" cap="none" spc="0" normalizeH="0" baseline="0" noProof="0" dirty="0" smtClean="0">
                <a:ln>
                  <a:noFill/>
                </a:ln>
                <a:solidFill>
                  <a:schemeClr val="accent2"/>
                </a:solidFill>
                <a:effectLst/>
                <a:uLnTx/>
                <a:uFillTx/>
                <a:latin typeface="+mj-lt"/>
                <a:ea typeface="+mj-ea"/>
                <a:cs typeface="+mj-cs"/>
              </a:rPr>
              <a:t>Conclusiones</a:t>
            </a:r>
            <a:endParaRPr kumimoji="0" lang="es-PA" sz="4800" b="1" i="0" u="none" strike="noStrike" kern="1200" cap="none" spc="0" normalizeH="0" baseline="0" noProof="0" dirty="0">
              <a:ln>
                <a:noFill/>
              </a:ln>
              <a:solidFill>
                <a:schemeClr val="accent2"/>
              </a:solidFill>
              <a:effectLst/>
              <a:uLnTx/>
              <a:uFillTx/>
              <a:latin typeface="+mj-lt"/>
              <a:ea typeface="+mj-ea"/>
              <a:cs typeface="+mj-cs"/>
            </a:endParaRPr>
          </a:p>
        </p:txBody>
      </p:sp>
      <p:sp>
        <p:nvSpPr>
          <p:cNvPr id="8" name="TextBox 7"/>
          <p:cNvSpPr txBox="1"/>
          <p:nvPr/>
        </p:nvSpPr>
        <p:spPr>
          <a:xfrm>
            <a:off x="1115616" y="1556792"/>
            <a:ext cx="7848872" cy="4893647"/>
          </a:xfrm>
          <a:prstGeom prst="rect">
            <a:avLst/>
          </a:prstGeom>
          <a:noFill/>
        </p:spPr>
        <p:txBody>
          <a:bodyPr wrap="square" rtlCol="0">
            <a:spAutoFit/>
          </a:bodyPr>
          <a:lstStyle/>
          <a:p>
            <a:pPr>
              <a:buFont typeface="Wingdings" pitchFamily="2" charset="2"/>
              <a:buChar char="ü"/>
            </a:pPr>
            <a:r>
              <a:rPr lang="en-US" sz="2400" i="1" dirty="0" smtClean="0"/>
              <a:t>  El </a:t>
            </a:r>
            <a:r>
              <a:rPr lang="en-US" sz="2400" i="1" dirty="0" err="1" smtClean="0"/>
              <a:t>Gobierno</a:t>
            </a:r>
            <a:r>
              <a:rPr lang="en-US" sz="2400" i="1" dirty="0" smtClean="0"/>
              <a:t> de Venezuela </a:t>
            </a:r>
            <a:r>
              <a:rPr lang="en-US" sz="2400" i="1" dirty="0" err="1" smtClean="0"/>
              <a:t>está</a:t>
            </a:r>
            <a:r>
              <a:rPr lang="en-US" sz="2400" i="1" dirty="0" smtClean="0"/>
              <a:t> </a:t>
            </a:r>
            <a:r>
              <a:rPr lang="en-US" sz="2400" i="1" dirty="0" err="1" smtClean="0"/>
              <a:t>reconociendo</a:t>
            </a:r>
            <a:r>
              <a:rPr lang="en-US" sz="2400" i="1" dirty="0" smtClean="0"/>
              <a:t> y </a:t>
            </a:r>
            <a:r>
              <a:rPr lang="en-US" sz="2400" i="1" dirty="0" err="1" smtClean="0"/>
              <a:t>afrontando</a:t>
            </a:r>
            <a:r>
              <a:rPr lang="en-US" sz="2400" i="1" dirty="0" smtClean="0"/>
              <a:t> la </a:t>
            </a:r>
            <a:r>
              <a:rPr lang="en-US" sz="2400" i="1" dirty="0" err="1" smtClean="0"/>
              <a:t>situación</a:t>
            </a:r>
            <a:r>
              <a:rPr lang="en-US" sz="2400" i="1" dirty="0" smtClean="0"/>
              <a:t> de </a:t>
            </a:r>
            <a:r>
              <a:rPr lang="en-US" sz="2400" i="1" dirty="0" err="1" smtClean="0"/>
              <a:t>seguridad</a:t>
            </a:r>
            <a:r>
              <a:rPr lang="en-US" sz="2400" i="1" dirty="0" smtClean="0"/>
              <a:t> en el </a:t>
            </a:r>
            <a:r>
              <a:rPr lang="en-US" sz="2400" i="1" dirty="0" err="1" smtClean="0"/>
              <a:t>país</a:t>
            </a:r>
            <a:r>
              <a:rPr lang="en-US" sz="2400" i="1" dirty="0" smtClean="0"/>
              <a:t> de un </a:t>
            </a:r>
            <a:r>
              <a:rPr lang="en-US" sz="2400" i="1" dirty="0" err="1" smtClean="0"/>
              <a:t>modo</a:t>
            </a:r>
            <a:r>
              <a:rPr lang="en-US" sz="2400" i="1" dirty="0" smtClean="0"/>
              <a:t> integral</a:t>
            </a:r>
          </a:p>
          <a:p>
            <a:endParaRPr lang="en-US" sz="2400" i="1" dirty="0" smtClean="0"/>
          </a:p>
          <a:p>
            <a:pPr>
              <a:buFont typeface="Wingdings" pitchFamily="2" charset="2"/>
              <a:buChar char="ü"/>
            </a:pPr>
            <a:r>
              <a:rPr lang="en-US" sz="2400" i="1" dirty="0" smtClean="0"/>
              <a:t> Se </a:t>
            </a:r>
            <a:r>
              <a:rPr lang="en-US" sz="2400" i="1" dirty="0" err="1" smtClean="0"/>
              <a:t>está</a:t>
            </a:r>
            <a:r>
              <a:rPr lang="en-US" sz="2400" i="1" dirty="0" smtClean="0"/>
              <a:t> </a:t>
            </a:r>
            <a:r>
              <a:rPr lang="en-US" sz="2400" i="1" dirty="0" err="1" smtClean="0"/>
              <a:t>invirtiendo</a:t>
            </a:r>
            <a:r>
              <a:rPr lang="en-US" sz="2400" i="1" dirty="0" smtClean="0"/>
              <a:t> mucho en la </a:t>
            </a:r>
            <a:r>
              <a:rPr lang="en-US" sz="2400" i="1" dirty="0" err="1" smtClean="0"/>
              <a:t>mejora</a:t>
            </a:r>
            <a:r>
              <a:rPr lang="en-US" sz="2400" i="1" dirty="0" smtClean="0"/>
              <a:t> de la </a:t>
            </a:r>
            <a:r>
              <a:rPr lang="en-US" sz="2400" i="1" dirty="0" err="1" smtClean="0"/>
              <a:t>calidad</a:t>
            </a:r>
            <a:r>
              <a:rPr lang="en-US" sz="2400" i="1" dirty="0" smtClean="0"/>
              <a:t> de </a:t>
            </a:r>
            <a:r>
              <a:rPr lang="en-US" sz="2400" i="1" dirty="0" err="1" smtClean="0"/>
              <a:t>información</a:t>
            </a:r>
            <a:r>
              <a:rPr lang="en-US" sz="2400" i="1" dirty="0" smtClean="0"/>
              <a:t> </a:t>
            </a:r>
            <a:r>
              <a:rPr lang="en-US" sz="2400" i="1" dirty="0" err="1" smtClean="0"/>
              <a:t>estadística</a:t>
            </a:r>
            <a:r>
              <a:rPr lang="en-US" sz="2400" i="1" dirty="0" smtClean="0"/>
              <a:t>, </a:t>
            </a:r>
            <a:r>
              <a:rPr lang="en-US" sz="2400" i="1" dirty="0" err="1" smtClean="0"/>
              <a:t>reconociendo</a:t>
            </a:r>
            <a:r>
              <a:rPr lang="en-US" sz="2400" i="1" dirty="0" smtClean="0"/>
              <a:t> </a:t>
            </a:r>
            <a:r>
              <a:rPr lang="en-US" sz="2400" i="1" dirty="0" err="1" smtClean="0"/>
              <a:t>que</a:t>
            </a:r>
            <a:r>
              <a:rPr lang="en-US" sz="2400" i="1" dirty="0" smtClean="0"/>
              <a:t> </a:t>
            </a:r>
            <a:r>
              <a:rPr lang="en-US" sz="2400" i="1" dirty="0" err="1" smtClean="0"/>
              <a:t>es</a:t>
            </a:r>
            <a:r>
              <a:rPr lang="en-US" sz="2400" i="1" dirty="0" smtClean="0"/>
              <a:t> un </a:t>
            </a:r>
            <a:r>
              <a:rPr lang="en-US" sz="2400" i="1" dirty="0" err="1" smtClean="0"/>
              <a:t>paso</a:t>
            </a:r>
            <a:r>
              <a:rPr lang="en-US" sz="2400" i="1" dirty="0" smtClean="0"/>
              <a:t> fundamental </a:t>
            </a:r>
            <a:r>
              <a:rPr lang="en-US" sz="2400" i="1" dirty="0" err="1" smtClean="0"/>
              <a:t>para</a:t>
            </a:r>
            <a:r>
              <a:rPr lang="en-US" sz="2400" i="1" dirty="0" smtClean="0"/>
              <a:t> el </a:t>
            </a:r>
            <a:r>
              <a:rPr lang="en-US" sz="2400" i="1" dirty="0" err="1" smtClean="0"/>
              <a:t>desarrollo</a:t>
            </a:r>
            <a:r>
              <a:rPr lang="en-US" sz="2400" i="1" dirty="0" smtClean="0"/>
              <a:t> de </a:t>
            </a:r>
            <a:r>
              <a:rPr lang="en-US" sz="2400" i="1" dirty="0" err="1" smtClean="0"/>
              <a:t>política</a:t>
            </a:r>
            <a:r>
              <a:rPr lang="en-US" sz="2400" i="1" dirty="0" smtClean="0"/>
              <a:t> </a:t>
            </a:r>
            <a:r>
              <a:rPr lang="en-US" sz="2400" i="1" dirty="0" err="1" smtClean="0"/>
              <a:t>pública</a:t>
            </a:r>
            <a:endParaRPr lang="en-US" sz="2400" i="1" dirty="0" smtClean="0"/>
          </a:p>
          <a:p>
            <a:endParaRPr lang="en-US" sz="2400" i="1" dirty="0" smtClean="0"/>
          </a:p>
          <a:p>
            <a:pPr>
              <a:buFont typeface="Wingdings" pitchFamily="2" charset="2"/>
              <a:buChar char="ü"/>
            </a:pPr>
            <a:r>
              <a:rPr lang="en-US" sz="2400" i="1" dirty="0" smtClean="0"/>
              <a:t>Se </a:t>
            </a:r>
            <a:r>
              <a:rPr lang="en-US" sz="2400" i="1" dirty="0" err="1" smtClean="0"/>
              <a:t>requiere</a:t>
            </a:r>
            <a:r>
              <a:rPr lang="en-US" sz="2400" i="1" dirty="0" smtClean="0"/>
              <a:t> </a:t>
            </a:r>
            <a:r>
              <a:rPr lang="en-US" sz="2400" i="1" dirty="0" err="1" smtClean="0"/>
              <a:t>prestar</a:t>
            </a:r>
            <a:r>
              <a:rPr lang="en-US" sz="2400" i="1" dirty="0" smtClean="0"/>
              <a:t> </a:t>
            </a:r>
            <a:r>
              <a:rPr lang="en-US" sz="2400" i="1" dirty="0" err="1" smtClean="0"/>
              <a:t>mucha</a:t>
            </a:r>
            <a:r>
              <a:rPr lang="en-US" sz="2400" i="1" dirty="0" smtClean="0"/>
              <a:t> </a:t>
            </a:r>
            <a:r>
              <a:rPr lang="en-US" sz="2400" i="1" dirty="0" err="1" smtClean="0"/>
              <a:t>más</a:t>
            </a:r>
            <a:r>
              <a:rPr lang="en-US" sz="2400" i="1" dirty="0" smtClean="0"/>
              <a:t> </a:t>
            </a:r>
            <a:r>
              <a:rPr lang="en-US" sz="2400" i="1" dirty="0" err="1" smtClean="0"/>
              <a:t>atención</a:t>
            </a:r>
            <a:r>
              <a:rPr lang="en-US" sz="2400" i="1" dirty="0" smtClean="0"/>
              <a:t> </a:t>
            </a:r>
            <a:r>
              <a:rPr lang="en-US" sz="2400" i="1" dirty="0" err="1" smtClean="0"/>
              <a:t>por</a:t>
            </a:r>
            <a:r>
              <a:rPr lang="en-US" sz="2400" i="1" dirty="0" smtClean="0"/>
              <a:t> parte de la </a:t>
            </a:r>
            <a:r>
              <a:rPr lang="en-US" sz="2400" i="1" dirty="0" err="1" smtClean="0"/>
              <a:t>comunidad</a:t>
            </a:r>
            <a:r>
              <a:rPr lang="en-US" sz="2400" i="1" dirty="0" smtClean="0"/>
              <a:t> </a:t>
            </a:r>
            <a:r>
              <a:rPr lang="en-US" sz="2400" i="1" dirty="0" err="1" smtClean="0"/>
              <a:t>internacional</a:t>
            </a:r>
            <a:r>
              <a:rPr lang="en-US" sz="2400" i="1" dirty="0" smtClean="0"/>
              <a:t> a </a:t>
            </a:r>
            <a:r>
              <a:rPr lang="en-US" sz="2400" i="1" dirty="0" err="1" smtClean="0"/>
              <a:t>las</a:t>
            </a:r>
            <a:r>
              <a:rPr lang="en-US" sz="2400" i="1" dirty="0" smtClean="0"/>
              <a:t> </a:t>
            </a:r>
            <a:r>
              <a:rPr lang="en-US" sz="2400" i="1" dirty="0" err="1" smtClean="0"/>
              <a:t>iniciativas</a:t>
            </a:r>
            <a:r>
              <a:rPr lang="en-US" sz="2400" i="1" dirty="0" smtClean="0"/>
              <a:t> </a:t>
            </a:r>
            <a:r>
              <a:rPr lang="en-US" sz="2400" i="1" dirty="0" err="1" smtClean="0"/>
              <a:t>que</a:t>
            </a:r>
            <a:r>
              <a:rPr lang="en-US" sz="2400" i="1" dirty="0" smtClean="0"/>
              <a:t> se </a:t>
            </a:r>
            <a:r>
              <a:rPr lang="en-US" sz="2400" i="1" dirty="0" err="1" smtClean="0"/>
              <a:t>están</a:t>
            </a:r>
            <a:r>
              <a:rPr lang="en-US" sz="2400" i="1" dirty="0" smtClean="0"/>
              <a:t> </a:t>
            </a:r>
            <a:r>
              <a:rPr lang="en-US" sz="2400" i="1" dirty="0" err="1" smtClean="0"/>
              <a:t>produciendo</a:t>
            </a:r>
            <a:r>
              <a:rPr lang="en-US" sz="2400" i="1" dirty="0" smtClean="0"/>
              <a:t> en Venezuela:</a:t>
            </a:r>
          </a:p>
          <a:p>
            <a:pPr lvl="2">
              <a:buFontTx/>
              <a:buChar char="-"/>
            </a:pPr>
            <a:r>
              <a:rPr lang="en-US" sz="2400" i="1" dirty="0" err="1" smtClean="0"/>
              <a:t>Reforma</a:t>
            </a:r>
            <a:r>
              <a:rPr lang="en-US" sz="2400" i="1" dirty="0" smtClean="0"/>
              <a:t> del sector de </a:t>
            </a:r>
            <a:r>
              <a:rPr lang="en-US" sz="2400" i="1" dirty="0" err="1" smtClean="0"/>
              <a:t>seguridad</a:t>
            </a:r>
            <a:endParaRPr lang="en-US" sz="2400" i="1" dirty="0" smtClean="0"/>
          </a:p>
          <a:p>
            <a:pPr lvl="2">
              <a:buFontTx/>
              <a:buChar char="-"/>
            </a:pPr>
            <a:r>
              <a:rPr lang="en-US" sz="2400" i="1" dirty="0" smtClean="0"/>
              <a:t> UNES</a:t>
            </a:r>
          </a:p>
          <a:p>
            <a:pPr lvl="2">
              <a:buFontTx/>
              <a:buChar char="-"/>
            </a:pPr>
            <a:r>
              <a:rPr lang="en-US" sz="2400" i="1" dirty="0" smtClean="0"/>
              <a:t> </a:t>
            </a:r>
            <a:r>
              <a:rPr lang="en-US" sz="2400" i="1" dirty="0" err="1" smtClean="0"/>
              <a:t>Iniciativas</a:t>
            </a:r>
            <a:r>
              <a:rPr lang="en-US" sz="2400" i="1" dirty="0" smtClean="0"/>
              <a:t> de control de </a:t>
            </a:r>
            <a:r>
              <a:rPr lang="en-US" sz="2400" i="1" dirty="0" err="1" smtClean="0"/>
              <a:t>armas</a:t>
            </a:r>
            <a:endParaRPr lang="en-US" sz="2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endParaRPr lang="es-MX" dirty="0" smtClean="0"/>
          </a:p>
          <a:p>
            <a:pPr algn="ctr">
              <a:buNone/>
            </a:pPr>
            <a:r>
              <a:rPr lang="es-MX" sz="6000" b="1" dirty="0" smtClean="0">
                <a:solidFill>
                  <a:schemeClr val="tx2"/>
                </a:solidFill>
              </a:rPr>
              <a:t>Gracias</a:t>
            </a:r>
          </a:p>
          <a:p>
            <a:pPr algn="ctr">
              <a:buNone/>
            </a:pPr>
            <a:endParaRPr lang="es-MX" dirty="0" smtClean="0"/>
          </a:p>
          <a:p>
            <a:pPr algn="ctr">
              <a:buNone/>
            </a:pPr>
            <a:r>
              <a:rPr lang="es-MX" dirty="0" smtClean="0">
                <a:solidFill>
                  <a:schemeClr val="tx2"/>
                </a:solidFill>
              </a:rPr>
              <a:t>Daniel Luz</a:t>
            </a:r>
          </a:p>
          <a:p>
            <a:pPr algn="ctr">
              <a:buNone/>
            </a:pPr>
            <a:r>
              <a:rPr lang="es-MX" dirty="0" smtClean="0">
                <a:solidFill>
                  <a:schemeClr val="tx2"/>
                </a:solidFill>
              </a:rPr>
              <a:t>Daniel.luz@undp.org</a:t>
            </a:r>
            <a:endParaRPr lang="es-PA" dirty="0">
              <a:solidFill>
                <a:schemeClr val="tx2"/>
              </a:solidFill>
            </a:endParaRPr>
          </a:p>
        </p:txBody>
      </p:sp>
      <p:sp>
        <p:nvSpPr>
          <p:cNvPr id="4" name="Rectangle 2"/>
          <p:cNvSpPr>
            <a:spLocks noChangeArrowheads="1"/>
          </p:cNvSpPr>
          <p:nvPr/>
        </p:nvSpPr>
        <p:spPr bwMode="auto">
          <a:xfrm>
            <a:off x="0" y="0"/>
            <a:ext cx="9144000" cy="981075"/>
          </a:xfrm>
          <a:prstGeom prst="rect">
            <a:avLst/>
          </a:prstGeom>
          <a:solidFill>
            <a:srgbClr val="0059B2"/>
          </a:solidFill>
          <a:ln w="9525">
            <a:noFill/>
            <a:miter lim="800000"/>
            <a:headEnd/>
            <a:tailEnd/>
          </a:ln>
        </p:spPr>
        <p:txBody>
          <a:bodyPr wrap="none" anchor="ctr"/>
          <a:lstStyle/>
          <a:p>
            <a:endParaRPr lang="es-PA"/>
          </a:p>
        </p:txBody>
      </p:sp>
      <p:graphicFrame>
        <p:nvGraphicFramePr>
          <p:cNvPr id="32771" name="Object 4"/>
          <p:cNvGraphicFramePr>
            <a:graphicFrameLocks noChangeAspect="1"/>
          </p:cNvGraphicFramePr>
          <p:nvPr/>
        </p:nvGraphicFramePr>
        <p:xfrm>
          <a:off x="152400" y="228600"/>
          <a:ext cx="800100" cy="1566863"/>
        </p:xfrm>
        <a:graphic>
          <a:graphicData uri="http://schemas.openxmlformats.org/presentationml/2006/ole">
            <p:oleObj spid="_x0000_s32771" name="Photo Editor Photo" r:id="rId3" imgW="1848108" imgH="3619048"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a:buNone/>
            </a:pPr>
            <a:r>
              <a:rPr lang="es-ES" dirty="0" smtClean="0"/>
              <a:t>	 Seguridad </a:t>
            </a:r>
            <a:r>
              <a:rPr lang="es-ES" dirty="0"/>
              <a:t>ciudadana:</a:t>
            </a:r>
          </a:p>
          <a:p>
            <a:pPr>
              <a:buFont typeface="Monotype Sorts" pitchFamily="2" charset="2"/>
              <a:buNone/>
            </a:pPr>
            <a:endParaRPr lang="es-ES" dirty="0"/>
          </a:p>
          <a:p>
            <a:pPr>
              <a:buFont typeface="Monotype Sorts" pitchFamily="2" charset="2"/>
              <a:buNone/>
            </a:pPr>
            <a:r>
              <a:rPr lang="es-ES" dirty="0"/>
              <a:t>“Orden ciudadano democrático que elimina las amenazas de la violencia en la población y permite la convivencia segura y pacífica”</a:t>
            </a:r>
            <a:endParaRPr lang="en-GB" dirty="0"/>
          </a:p>
        </p:txBody>
      </p:sp>
      <p:sp>
        <p:nvSpPr>
          <p:cNvPr id="5" name="Rectangle 2"/>
          <p:cNvSpPr>
            <a:spLocks noChangeArrowheads="1"/>
          </p:cNvSpPr>
          <p:nvPr/>
        </p:nvSpPr>
        <p:spPr bwMode="auto">
          <a:xfrm>
            <a:off x="0" y="0"/>
            <a:ext cx="9144000" cy="981075"/>
          </a:xfrm>
          <a:prstGeom prst="rect">
            <a:avLst/>
          </a:prstGeom>
          <a:solidFill>
            <a:srgbClr val="0059B2"/>
          </a:solidFill>
          <a:ln w="9525">
            <a:noFill/>
            <a:miter lim="800000"/>
            <a:headEnd/>
            <a:tailEnd/>
          </a:ln>
        </p:spPr>
        <p:txBody>
          <a:bodyPr wrap="none" anchor="ctr"/>
          <a:lstStyle/>
          <a:p>
            <a:endParaRPr lang="es-PA"/>
          </a:p>
        </p:txBody>
      </p:sp>
      <p:sp>
        <p:nvSpPr>
          <p:cNvPr id="6" name="Text Box 5"/>
          <p:cNvSpPr txBox="1">
            <a:spLocks noChangeArrowheads="1"/>
          </p:cNvSpPr>
          <p:nvPr/>
        </p:nvSpPr>
        <p:spPr bwMode="auto">
          <a:xfrm>
            <a:off x="942975" y="188913"/>
            <a:ext cx="7272338" cy="369332"/>
          </a:xfrm>
          <a:prstGeom prst="rect">
            <a:avLst/>
          </a:prstGeom>
          <a:noFill/>
          <a:ln w="9525">
            <a:noFill/>
            <a:miter lim="800000"/>
            <a:headEnd/>
            <a:tailEnd/>
          </a:ln>
          <a:effectLst/>
        </p:spPr>
        <p:txBody>
          <a:bodyPr>
            <a:spAutoFit/>
          </a:bodyPr>
          <a:lstStyle/>
          <a:p>
            <a:pPr algn="ctr">
              <a:spcBef>
                <a:spcPct val="50000"/>
              </a:spcBef>
              <a:defRPr/>
            </a:pPr>
            <a:r>
              <a:rPr lang="es-CO" sz="1800" b="1" dirty="0">
                <a:solidFill>
                  <a:schemeClr val="bg1"/>
                </a:solidFill>
                <a:effectLst>
                  <a:outerShdw blurRad="38100" dist="38100" dir="2700000" algn="tl">
                    <a:srgbClr val="C0C0C0"/>
                  </a:outerShdw>
                </a:effectLst>
                <a:latin typeface="Arial" charset="0"/>
              </a:rPr>
              <a:t>Programa de Naciones Unidas para el </a:t>
            </a:r>
            <a:r>
              <a:rPr lang="es-CO" sz="1800" b="1" dirty="0" smtClean="0">
                <a:solidFill>
                  <a:schemeClr val="bg1"/>
                </a:solidFill>
                <a:effectLst>
                  <a:outerShdw blurRad="38100" dist="38100" dir="2700000" algn="tl">
                    <a:srgbClr val="C0C0C0"/>
                  </a:outerShdw>
                </a:effectLst>
                <a:latin typeface="Arial" charset="0"/>
              </a:rPr>
              <a:t>Desarrollo</a:t>
            </a:r>
            <a:endParaRPr lang="es-CO" sz="1800" b="1" dirty="0">
              <a:solidFill>
                <a:schemeClr val="bg1"/>
              </a:solidFill>
              <a:effectLst>
                <a:outerShdw blurRad="38100" dist="38100" dir="2700000" algn="tl">
                  <a:srgbClr val="C0C0C0"/>
                </a:outerShdw>
              </a:effectLst>
              <a:latin typeface="Arial" charset="0"/>
            </a:endParaRPr>
          </a:p>
        </p:txBody>
      </p:sp>
      <p:graphicFrame>
        <p:nvGraphicFramePr>
          <p:cNvPr id="7" name="Object 4"/>
          <p:cNvGraphicFramePr>
            <a:graphicFrameLocks noChangeAspect="1"/>
          </p:cNvGraphicFramePr>
          <p:nvPr/>
        </p:nvGraphicFramePr>
        <p:xfrm>
          <a:off x="152400" y="228600"/>
          <a:ext cx="800100" cy="1566863"/>
        </p:xfrm>
        <a:graphic>
          <a:graphicData uri="http://schemas.openxmlformats.org/presentationml/2006/ole">
            <p:oleObj spid="_x0000_s6146" name="Photo Editor Photo" r:id="rId4" imgW="1848108" imgH="3619048" progId="">
              <p:embed/>
            </p:oleObj>
          </a:graphicData>
        </a:graphic>
      </p:graphicFrame>
      <p:pic>
        <p:nvPicPr>
          <p:cNvPr id="9" name="Picture 8" descr="C:\Mis documentos\Presentación Dani\Caja Armas1.jpg"/>
          <p:cNvPicPr>
            <a:picLocks noChangeAspect="1" noChangeArrowheads="1"/>
          </p:cNvPicPr>
          <p:nvPr/>
        </p:nvPicPr>
        <p:blipFill>
          <a:blip r:embed="rId5" cstate="print"/>
          <a:srcRect/>
          <a:stretch>
            <a:fillRect/>
          </a:stretch>
        </p:blipFill>
        <p:spPr bwMode="auto">
          <a:xfrm>
            <a:off x="6096000" y="4419600"/>
            <a:ext cx="3048000" cy="2438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1524000"/>
            <a:ext cx="8229600" cy="4525963"/>
          </a:xfrm>
        </p:spPr>
        <p:txBody>
          <a:bodyPr/>
          <a:lstStyle/>
          <a:p>
            <a:pPr>
              <a:buNone/>
            </a:pPr>
            <a:r>
              <a:rPr lang="es-ES" dirty="0" smtClean="0"/>
              <a:t>	  Seguridad </a:t>
            </a:r>
            <a:r>
              <a:rPr lang="es-ES" dirty="0"/>
              <a:t>ciudadana:</a:t>
            </a:r>
          </a:p>
          <a:p>
            <a:pPr lvl="1"/>
            <a:r>
              <a:rPr lang="es-ES" sz="2400" dirty="0"/>
              <a:t>No es simplemente una reducción de la delincuencia</a:t>
            </a:r>
          </a:p>
          <a:p>
            <a:pPr lvl="1"/>
            <a:r>
              <a:rPr lang="es-ES" sz="2400" dirty="0"/>
              <a:t>Debe incluir la mejora de la calidad de vida de la población mediante la prevención del delito</a:t>
            </a:r>
          </a:p>
          <a:p>
            <a:pPr lvl="1"/>
            <a:r>
              <a:rPr lang="es-ES" sz="2400" dirty="0"/>
              <a:t>Justicia accesible, ágil y eficaz</a:t>
            </a:r>
          </a:p>
          <a:p>
            <a:pPr lvl="1"/>
            <a:r>
              <a:rPr lang="es-ES" sz="2400" dirty="0"/>
              <a:t>Educación fundamentada en valores, en respeto a la ley, en la tolerancia y en la sana convivencia</a:t>
            </a:r>
            <a:endParaRPr lang="en-GB" sz="2400" dirty="0"/>
          </a:p>
        </p:txBody>
      </p:sp>
      <p:sp>
        <p:nvSpPr>
          <p:cNvPr id="4" name="Rectangle 2"/>
          <p:cNvSpPr>
            <a:spLocks noChangeArrowheads="1"/>
          </p:cNvSpPr>
          <p:nvPr/>
        </p:nvSpPr>
        <p:spPr bwMode="auto">
          <a:xfrm>
            <a:off x="0" y="0"/>
            <a:ext cx="9144000" cy="981075"/>
          </a:xfrm>
          <a:prstGeom prst="rect">
            <a:avLst/>
          </a:prstGeom>
          <a:solidFill>
            <a:srgbClr val="0059B2"/>
          </a:solidFill>
          <a:ln w="9525">
            <a:noFill/>
            <a:miter lim="800000"/>
            <a:headEnd/>
            <a:tailEnd/>
          </a:ln>
        </p:spPr>
        <p:txBody>
          <a:bodyPr wrap="none" anchor="ctr"/>
          <a:lstStyle/>
          <a:p>
            <a:endParaRPr lang="es-PA"/>
          </a:p>
        </p:txBody>
      </p:sp>
      <p:sp>
        <p:nvSpPr>
          <p:cNvPr id="5" name="Text Box 5"/>
          <p:cNvSpPr txBox="1">
            <a:spLocks noChangeArrowheads="1"/>
          </p:cNvSpPr>
          <p:nvPr/>
        </p:nvSpPr>
        <p:spPr bwMode="auto">
          <a:xfrm>
            <a:off x="942975" y="188913"/>
            <a:ext cx="7272338" cy="369332"/>
          </a:xfrm>
          <a:prstGeom prst="rect">
            <a:avLst/>
          </a:prstGeom>
          <a:noFill/>
          <a:ln w="9525">
            <a:noFill/>
            <a:miter lim="800000"/>
            <a:headEnd/>
            <a:tailEnd/>
          </a:ln>
          <a:effectLst/>
        </p:spPr>
        <p:txBody>
          <a:bodyPr>
            <a:spAutoFit/>
          </a:bodyPr>
          <a:lstStyle/>
          <a:p>
            <a:pPr algn="ctr">
              <a:spcBef>
                <a:spcPct val="50000"/>
              </a:spcBef>
              <a:defRPr/>
            </a:pPr>
            <a:r>
              <a:rPr lang="es-CO" sz="1800" b="1" dirty="0">
                <a:solidFill>
                  <a:schemeClr val="bg1"/>
                </a:solidFill>
                <a:effectLst>
                  <a:outerShdw blurRad="38100" dist="38100" dir="2700000" algn="tl">
                    <a:srgbClr val="C0C0C0"/>
                  </a:outerShdw>
                </a:effectLst>
                <a:latin typeface="Arial" charset="0"/>
              </a:rPr>
              <a:t>Programa de Naciones Unidas para el </a:t>
            </a:r>
            <a:r>
              <a:rPr lang="es-CO" sz="1800" b="1" dirty="0" smtClean="0">
                <a:solidFill>
                  <a:schemeClr val="bg1"/>
                </a:solidFill>
                <a:effectLst>
                  <a:outerShdw blurRad="38100" dist="38100" dir="2700000" algn="tl">
                    <a:srgbClr val="C0C0C0"/>
                  </a:outerShdw>
                </a:effectLst>
                <a:latin typeface="Arial" charset="0"/>
              </a:rPr>
              <a:t>Desarrollo</a:t>
            </a:r>
            <a:endParaRPr lang="es-CO" sz="1800" b="1" dirty="0">
              <a:solidFill>
                <a:schemeClr val="bg1"/>
              </a:solidFill>
              <a:effectLst>
                <a:outerShdw blurRad="38100" dist="38100" dir="2700000" algn="tl">
                  <a:srgbClr val="C0C0C0"/>
                </a:outerShdw>
              </a:effectLst>
              <a:latin typeface="Arial" charset="0"/>
            </a:endParaRPr>
          </a:p>
        </p:txBody>
      </p:sp>
      <p:graphicFrame>
        <p:nvGraphicFramePr>
          <p:cNvPr id="6" name="Object 4"/>
          <p:cNvGraphicFramePr>
            <a:graphicFrameLocks noChangeAspect="1"/>
          </p:cNvGraphicFramePr>
          <p:nvPr/>
        </p:nvGraphicFramePr>
        <p:xfrm>
          <a:off x="152400" y="228600"/>
          <a:ext cx="800100" cy="1566863"/>
        </p:xfrm>
        <a:graphic>
          <a:graphicData uri="http://schemas.openxmlformats.org/presentationml/2006/ole">
            <p:oleObj spid="_x0000_s7170" name="Photo Editor Photo" r:id="rId4" imgW="1848108" imgH="3619048" progId="">
              <p:embed/>
            </p:oleObj>
          </a:graphicData>
        </a:graphic>
      </p:graphicFrame>
      <p:pic>
        <p:nvPicPr>
          <p:cNvPr id="7" name="Picture 5"/>
          <p:cNvPicPr>
            <a:picLocks noChangeAspect="1" noChangeArrowheads="1"/>
          </p:cNvPicPr>
          <p:nvPr/>
        </p:nvPicPr>
        <p:blipFill>
          <a:blip r:embed="rId5" cstate="print"/>
          <a:srcRect/>
          <a:stretch>
            <a:fillRect/>
          </a:stretch>
        </p:blipFill>
        <p:spPr bwMode="auto">
          <a:xfrm>
            <a:off x="5943600" y="4584654"/>
            <a:ext cx="3200400" cy="2273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1524000"/>
          </a:xfrm>
          <a:solidFill>
            <a:schemeClr val="folHlink"/>
          </a:solidFill>
        </p:spPr>
        <p:txBody>
          <a:bodyPr/>
          <a:lstStyle/>
          <a:p>
            <a:pPr eaLnBrk="1" hangingPunct="1">
              <a:defRPr/>
            </a:pPr>
            <a:r>
              <a:rPr lang="en-US" sz="3200" dirty="0" smtClean="0">
                <a:solidFill>
                  <a:schemeClr val="bg1"/>
                </a:solidFill>
                <a:latin typeface="Calibri" pitchFamily="34" charset="0"/>
              </a:rPr>
              <a:t>Un </a:t>
            </a:r>
            <a:r>
              <a:rPr lang="en-US" sz="3200" dirty="0" err="1" smtClean="0">
                <a:solidFill>
                  <a:schemeClr val="bg1"/>
                </a:solidFill>
                <a:latin typeface="Calibri" pitchFamily="34" charset="0"/>
              </a:rPr>
              <a:t>contexto</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inseguro</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es</a:t>
            </a:r>
            <a:r>
              <a:rPr lang="en-US" sz="3200" dirty="0" smtClean="0">
                <a:solidFill>
                  <a:schemeClr val="bg1"/>
                </a:solidFill>
                <a:latin typeface="Calibri" pitchFamily="34" charset="0"/>
              </a:rPr>
              <a:t> un </a:t>
            </a:r>
            <a:r>
              <a:rPr lang="en-US" sz="3200" dirty="0" err="1" smtClean="0">
                <a:solidFill>
                  <a:schemeClr val="bg1"/>
                </a:solidFill>
                <a:latin typeface="Calibri" pitchFamily="34" charset="0"/>
              </a:rPr>
              <a:t>obstáculo</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para</a:t>
            </a:r>
            <a:r>
              <a:rPr lang="en-US" sz="3200" dirty="0" smtClean="0">
                <a:solidFill>
                  <a:schemeClr val="bg1"/>
                </a:solidFill>
                <a:latin typeface="Calibri" pitchFamily="34" charset="0"/>
              </a:rPr>
              <a:t> el </a:t>
            </a:r>
            <a:r>
              <a:rPr lang="en-US" sz="3200" dirty="0" err="1" smtClean="0">
                <a:solidFill>
                  <a:schemeClr val="bg1"/>
                </a:solidFill>
                <a:latin typeface="Calibri" pitchFamily="34" charset="0"/>
              </a:rPr>
              <a:t>desarrollo</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humano</a:t>
            </a:r>
            <a:endParaRPr lang="es-ES" sz="3200" dirty="0" smtClean="0">
              <a:solidFill>
                <a:schemeClr val="bg1"/>
              </a:solidFill>
              <a:latin typeface="Calibri" pitchFamily="34" charset="0"/>
            </a:endParaRPr>
          </a:p>
        </p:txBody>
      </p:sp>
      <p:sp>
        <p:nvSpPr>
          <p:cNvPr id="9219" name="Rectangle 3"/>
          <p:cNvSpPr>
            <a:spLocks noGrp="1" noChangeArrowheads="1"/>
          </p:cNvSpPr>
          <p:nvPr>
            <p:ph type="body" idx="1"/>
          </p:nvPr>
        </p:nvSpPr>
        <p:spPr>
          <a:xfrm>
            <a:off x="304800" y="1828800"/>
            <a:ext cx="8229600" cy="4530725"/>
          </a:xfrm>
        </p:spPr>
        <p:txBody>
          <a:bodyPr/>
          <a:lstStyle/>
          <a:p>
            <a:pPr eaLnBrk="1" hangingPunct="1">
              <a:lnSpc>
                <a:spcPct val="90000"/>
              </a:lnSpc>
              <a:buFont typeface="Wingdings" pitchFamily="2" charset="2"/>
              <a:buNone/>
            </a:pPr>
            <a:endParaRPr lang="es-AR" sz="2400" dirty="0" smtClean="0">
              <a:solidFill>
                <a:srgbClr val="EAEAEA"/>
              </a:solidFill>
              <a:effectLst/>
              <a:latin typeface="Arial" pitchFamily="34" charset="0"/>
            </a:endParaRPr>
          </a:p>
          <a:p>
            <a:pPr eaLnBrk="1" hangingPunct="1">
              <a:lnSpc>
                <a:spcPct val="90000"/>
              </a:lnSpc>
            </a:pPr>
            <a:r>
              <a:rPr lang="es-AR" sz="2400" b="1" dirty="0" smtClean="0">
                <a:effectLst/>
                <a:latin typeface="Calibri" pitchFamily="34" charset="0"/>
              </a:rPr>
              <a:t>Muertes y lesiones</a:t>
            </a:r>
            <a:r>
              <a:rPr lang="es-AR" sz="2400" dirty="0" smtClean="0">
                <a:effectLst/>
                <a:latin typeface="Calibri" pitchFamily="34" charset="0"/>
              </a:rPr>
              <a:t>. Limitan la posibilidad de las personas de ejercer de forma libre y segura las opciones de desarrollo humano, en especial de jóvenes y mujeres. </a:t>
            </a:r>
          </a:p>
          <a:p>
            <a:pPr eaLnBrk="1" hangingPunct="1">
              <a:lnSpc>
                <a:spcPct val="90000"/>
              </a:lnSpc>
              <a:buFont typeface="Wingdings" pitchFamily="2" charset="2"/>
              <a:buNone/>
            </a:pPr>
            <a:endParaRPr lang="es-AR" sz="2400" dirty="0" smtClean="0">
              <a:effectLst/>
              <a:latin typeface="Calibri" pitchFamily="34" charset="0"/>
            </a:endParaRPr>
          </a:p>
          <a:p>
            <a:pPr eaLnBrk="1" hangingPunct="1">
              <a:lnSpc>
                <a:spcPct val="90000"/>
              </a:lnSpc>
            </a:pPr>
            <a:r>
              <a:rPr lang="es-AR" sz="2400" b="1" dirty="0" smtClean="0">
                <a:effectLst/>
                <a:latin typeface="Calibri" pitchFamily="34" charset="0"/>
              </a:rPr>
              <a:t>La violencia armada es cara</a:t>
            </a:r>
            <a:r>
              <a:rPr lang="es-AR" sz="2400" dirty="0" smtClean="0">
                <a:effectLst/>
                <a:latin typeface="Calibri" pitchFamily="34" charset="0"/>
              </a:rPr>
              <a:t>. Además del coste humano, también compromete un porcentaje importante del desarrollo de los países. </a:t>
            </a:r>
          </a:p>
          <a:p>
            <a:pPr eaLnBrk="1" hangingPunct="1">
              <a:lnSpc>
                <a:spcPct val="90000"/>
              </a:lnSpc>
              <a:buFont typeface="Wingdings" pitchFamily="2" charset="2"/>
              <a:buNone/>
            </a:pPr>
            <a:endParaRPr lang="es-AR" sz="2400" dirty="0" smtClean="0">
              <a:effectLst/>
              <a:latin typeface="Calibri" pitchFamily="34" charset="0"/>
            </a:endParaRPr>
          </a:p>
          <a:p>
            <a:pPr eaLnBrk="1" hangingPunct="1">
              <a:lnSpc>
                <a:spcPct val="90000"/>
              </a:lnSpc>
            </a:pPr>
            <a:r>
              <a:rPr lang="es-AR" sz="2400" b="1" dirty="0" smtClean="0">
                <a:effectLst/>
                <a:latin typeface="Calibri" pitchFamily="34" charset="0"/>
              </a:rPr>
              <a:t>La violencia armada afecta directamente al tejido humano y social de la comunidad</a:t>
            </a:r>
            <a:r>
              <a:rPr lang="es-AR" sz="2400" dirty="0" smtClean="0">
                <a:effectLst/>
                <a:latin typeface="Calibri" pitchFamily="34" charset="0"/>
              </a:rPr>
              <a:t>. </a:t>
            </a:r>
          </a:p>
          <a:p>
            <a:pPr eaLnBrk="1" hangingPunct="1">
              <a:lnSpc>
                <a:spcPct val="90000"/>
              </a:lnSpc>
            </a:pPr>
            <a:endParaRPr lang="es-ES" sz="2400" dirty="0" smtClean="0">
              <a:solidFill>
                <a:srgbClr val="EAEAEA"/>
              </a:solidFill>
              <a:effectLst/>
              <a:latin typeface="Calibri" pitchFamily="34" charset="0"/>
            </a:endParaRPr>
          </a:p>
        </p:txBody>
      </p:sp>
      <p:pic>
        <p:nvPicPr>
          <p:cNvPr id="9220" name="Picture 4" descr="undp-logo-blue"/>
          <p:cNvPicPr>
            <a:picLocks noChangeAspect="1" noChangeArrowheads="1"/>
          </p:cNvPicPr>
          <p:nvPr/>
        </p:nvPicPr>
        <p:blipFill>
          <a:blip r:embed="rId3" cstate="print"/>
          <a:srcRect/>
          <a:stretch>
            <a:fillRect/>
          </a:stretch>
        </p:blipFill>
        <p:spPr bwMode="auto">
          <a:xfrm>
            <a:off x="228600" y="304800"/>
            <a:ext cx="60007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1500174"/>
          </a:xfrm>
          <a:solidFill>
            <a:schemeClr val="folHlink"/>
          </a:solidFill>
        </p:spPr>
        <p:txBody>
          <a:bodyPr/>
          <a:lstStyle/>
          <a:p>
            <a:pPr eaLnBrk="1" hangingPunct="1">
              <a:defRPr/>
            </a:pPr>
            <a:r>
              <a:rPr lang="en-US" sz="3200" dirty="0" smtClean="0">
                <a:solidFill>
                  <a:schemeClr val="bg1"/>
                </a:solidFill>
              </a:rPr>
              <a:t>     </a:t>
            </a:r>
            <a:r>
              <a:rPr lang="en-US" sz="3200" dirty="0" err="1" smtClean="0">
                <a:solidFill>
                  <a:schemeClr val="bg1"/>
                </a:solidFill>
                <a:latin typeface="Calibri" pitchFamily="34" charset="0"/>
              </a:rPr>
              <a:t>Contexto</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inseguro</a:t>
            </a:r>
            <a:r>
              <a:rPr lang="en-US" sz="3200" dirty="0" smtClean="0">
                <a:solidFill>
                  <a:schemeClr val="bg1"/>
                </a:solidFill>
                <a:latin typeface="Calibri" pitchFamily="34" charset="0"/>
              </a:rPr>
              <a:t>: un </a:t>
            </a:r>
            <a:r>
              <a:rPr lang="en-US" sz="3200" dirty="0" err="1" smtClean="0">
                <a:solidFill>
                  <a:schemeClr val="bg1"/>
                </a:solidFill>
                <a:latin typeface="Calibri" pitchFamily="34" charset="0"/>
              </a:rPr>
              <a:t>obstáculos</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para</a:t>
            </a:r>
            <a:r>
              <a:rPr lang="en-US" sz="3200" dirty="0" smtClean="0">
                <a:solidFill>
                  <a:schemeClr val="bg1"/>
                </a:solidFill>
                <a:latin typeface="Calibri" pitchFamily="34" charset="0"/>
              </a:rPr>
              <a:t> </a:t>
            </a:r>
            <a:br>
              <a:rPr lang="en-US" sz="3200" dirty="0" smtClean="0">
                <a:solidFill>
                  <a:schemeClr val="bg1"/>
                </a:solidFill>
                <a:latin typeface="Calibri" pitchFamily="34" charset="0"/>
              </a:rPr>
            </a:br>
            <a:r>
              <a:rPr lang="en-US" sz="3200" dirty="0" smtClean="0">
                <a:solidFill>
                  <a:schemeClr val="bg1"/>
                </a:solidFill>
                <a:latin typeface="Calibri" pitchFamily="34" charset="0"/>
              </a:rPr>
              <a:t>la </a:t>
            </a:r>
            <a:r>
              <a:rPr lang="en-US" sz="3200" dirty="0" err="1" smtClean="0">
                <a:solidFill>
                  <a:schemeClr val="bg1"/>
                </a:solidFill>
                <a:latin typeface="Calibri" pitchFamily="34" charset="0"/>
              </a:rPr>
              <a:t>gobernabilidad</a:t>
            </a:r>
            <a:r>
              <a:rPr lang="en-US" sz="3200" dirty="0" smtClean="0">
                <a:solidFill>
                  <a:schemeClr val="bg1"/>
                </a:solidFill>
                <a:latin typeface="Calibri" pitchFamily="34" charset="0"/>
              </a:rPr>
              <a:t> </a:t>
            </a:r>
            <a:r>
              <a:rPr lang="en-US" sz="3200" dirty="0" err="1" smtClean="0">
                <a:solidFill>
                  <a:schemeClr val="bg1"/>
                </a:solidFill>
                <a:latin typeface="Calibri" pitchFamily="34" charset="0"/>
              </a:rPr>
              <a:t>democrática</a:t>
            </a:r>
            <a:endParaRPr lang="es-ES" sz="3200" dirty="0" smtClean="0">
              <a:solidFill>
                <a:schemeClr val="bg1"/>
              </a:solidFill>
              <a:latin typeface="Calibri" pitchFamily="34" charset="0"/>
            </a:endParaRPr>
          </a:p>
        </p:txBody>
      </p:sp>
      <p:sp>
        <p:nvSpPr>
          <p:cNvPr id="87043" name="Rectangle 3"/>
          <p:cNvSpPr>
            <a:spLocks noGrp="1" noChangeArrowheads="1"/>
          </p:cNvSpPr>
          <p:nvPr>
            <p:ph type="body" idx="1"/>
          </p:nvPr>
        </p:nvSpPr>
        <p:spPr>
          <a:xfrm>
            <a:off x="457200" y="1905000"/>
            <a:ext cx="8229600" cy="4530725"/>
          </a:xfrm>
        </p:spPr>
        <p:txBody>
          <a:bodyPr>
            <a:normAutofit/>
          </a:bodyPr>
          <a:lstStyle/>
          <a:p>
            <a:pPr eaLnBrk="1" hangingPunct="1">
              <a:lnSpc>
                <a:spcPct val="90000"/>
              </a:lnSpc>
              <a:defRPr/>
            </a:pPr>
            <a:r>
              <a:rPr lang="es-MX" sz="2400" dirty="0" smtClean="0">
                <a:latin typeface="Calibri" pitchFamily="34" charset="0"/>
                <a:cs typeface="Times New Roman" pitchFamily="18" charset="0"/>
              </a:rPr>
              <a:t>La violencia armada socava la credibilidad y legitimidad de las instituciones públicas.</a:t>
            </a:r>
          </a:p>
          <a:p>
            <a:pPr eaLnBrk="1" hangingPunct="1">
              <a:lnSpc>
                <a:spcPct val="90000"/>
              </a:lnSpc>
              <a:buFont typeface="Wingdings" pitchFamily="2" charset="2"/>
              <a:buNone/>
              <a:defRPr/>
            </a:pPr>
            <a:endParaRPr lang="es-MX" sz="2400" dirty="0" smtClean="0">
              <a:latin typeface="Calibri" pitchFamily="34" charset="0"/>
              <a:cs typeface="Times New Roman" pitchFamily="18" charset="0"/>
            </a:endParaRPr>
          </a:p>
          <a:p>
            <a:pPr eaLnBrk="1" hangingPunct="1">
              <a:lnSpc>
                <a:spcPct val="90000"/>
              </a:lnSpc>
              <a:defRPr/>
            </a:pPr>
            <a:r>
              <a:rPr lang="es-MX" sz="2400" dirty="0" smtClean="0">
                <a:latin typeface="Calibri" pitchFamily="34" charset="0"/>
              </a:rPr>
              <a:t>La sensación de inseguridad y violencia puede generar condiciones de aceptación de medidas reactivas, simplistas, antidemocráticas y no conforme a derecho</a:t>
            </a:r>
          </a:p>
          <a:p>
            <a:pPr eaLnBrk="1" hangingPunct="1">
              <a:lnSpc>
                <a:spcPct val="90000"/>
              </a:lnSpc>
              <a:defRPr/>
            </a:pPr>
            <a:endParaRPr lang="es-MX" sz="2400" dirty="0" smtClean="0">
              <a:latin typeface="Calibri" pitchFamily="34" charset="0"/>
            </a:endParaRPr>
          </a:p>
          <a:p>
            <a:pPr eaLnBrk="1" hangingPunct="1">
              <a:lnSpc>
                <a:spcPct val="90000"/>
              </a:lnSpc>
              <a:defRPr/>
            </a:pPr>
            <a:r>
              <a:rPr lang="es-MX" sz="2400" dirty="0" smtClean="0">
                <a:latin typeface="Calibri" pitchFamily="34" charset="0"/>
              </a:rPr>
              <a:t>Necesidad de medidas a corto-medio-largo plazo con la inclusión de los principales actores en su diseño y formulación.</a:t>
            </a:r>
            <a:endParaRPr lang="es-ES" sz="2400" dirty="0" smtClean="0">
              <a:latin typeface="Calibri" pitchFamily="34" charset="0"/>
            </a:endParaRPr>
          </a:p>
        </p:txBody>
      </p:sp>
      <p:pic>
        <p:nvPicPr>
          <p:cNvPr id="10244" name="Picture 4" descr="undp-logo-blue"/>
          <p:cNvPicPr>
            <a:picLocks noChangeAspect="1" noChangeArrowheads="1"/>
          </p:cNvPicPr>
          <p:nvPr/>
        </p:nvPicPr>
        <p:blipFill>
          <a:blip r:embed="rId2" cstate="print"/>
          <a:srcRect/>
          <a:stretch>
            <a:fillRect/>
          </a:stretch>
        </p:blipFill>
        <p:spPr bwMode="auto">
          <a:xfrm>
            <a:off x="228600" y="304800"/>
            <a:ext cx="60007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1500174"/>
          </a:xfrm>
          <a:solidFill>
            <a:schemeClr val="accent1"/>
          </a:solidFill>
        </p:spPr>
        <p:txBody>
          <a:bodyPr>
            <a:normAutofit/>
          </a:bodyPr>
          <a:lstStyle/>
          <a:p>
            <a:pPr eaLnBrk="1" hangingPunct="1">
              <a:defRPr/>
            </a:pPr>
            <a:r>
              <a:rPr lang="en-US" sz="3200" dirty="0" smtClean="0">
                <a:solidFill>
                  <a:schemeClr val="bg1"/>
                </a:solidFill>
              </a:rPr>
              <a:t>El </a:t>
            </a:r>
            <a:r>
              <a:rPr lang="en-US" sz="3200" dirty="0" err="1" smtClean="0">
                <a:solidFill>
                  <a:schemeClr val="bg1"/>
                </a:solidFill>
              </a:rPr>
              <a:t>trabajo</a:t>
            </a:r>
            <a:r>
              <a:rPr lang="en-US" sz="3200" dirty="0" smtClean="0">
                <a:solidFill>
                  <a:schemeClr val="bg1"/>
                </a:solidFill>
              </a:rPr>
              <a:t> de </a:t>
            </a:r>
            <a:r>
              <a:rPr lang="en-US" sz="3200" dirty="0" err="1" smtClean="0">
                <a:solidFill>
                  <a:schemeClr val="bg1"/>
                </a:solidFill>
              </a:rPr>
              <a:t>Naciones</a:t>
            </a:r>
            <a:r>
              <a:rPr lang="en-US" sz="3200" dirty="0" smtClean="0">
                <a:solidFill>
                  <a:schemeClr val="bg1"/>
                </a:solidFill>
              </a:rPr>
              <a:t> </a:t>
            </a:r>
            <a:r>
              <a:rPr lang="en-US" sz="3200" dirty="0" err="1" smtClean="0">
                <a:solidFill>
                  <a:schemeClr val="bg1"/>
                </a:solidFill>
              </a:rPr>
              <a:t>Unidas</a:t>
            </a:r>
            <a:r>
              <a:rPr lang="en-US" sz="3200" dirty="0" smtClean="0">
                <a:solidFill>
                  <a:schemeClr val="bg1"/>
                </a:solidFill>
              </a:rPr>
              <a:t/>
            </a:r>
            <a:br>
              <a:rPr lang="en-US" sz="3200" dirty="0" smtClean="0">
                <a:solidFill>
                  <a:schemeClr val="bg1"/>
                </a:solidFill>
              </a:rPr>
            </a:br>
            <a:r>
              <a:rPr lang="en-US" sz="3200" dirty="0" smtClean="0">
                <a:solidFill>
                  <a:schemeClr val="bg1"/>
                </a:solidFill>
              </a:rPr>
              <a:t>en Venezuela</a:t>
            </a:r>
            <a:endParaRPr lang="es-ES" sz="3200" dirty="0" smtClean="0">
              <a:solidFill>
                <a:schemeClr val="bg1"/>
              </a:solidFill>
              <a:latin typeface="Calibri" pitchFamily="34" charset="0"/>
            </a:endParaRPr>
          </a:p>
        </p:txBody>
      </p:sp>
      <p:sp>
        <p:nvSpPr>
          <p:cNvPr id="87043" name="Rectangle 3"/>
          <p:cNvSpPr>
            <a:spLocks noGrp="1" noChangeArrowheads="1"/>
          </p:cNvSpPr>
          <p:nvPr>
            <p:ph type="body" idx="1"/>
          </p:nvPr>
        </p:nvSpPr>
        <p:spPr>
          <a:xfrm>
            <a:off x="457200" y="1905000"/>
            <a:ext cx="8229600" cy="4530725"/>
          </a:xfrm>
        </p:spPr>
        <p:txBody>
          <a:bodyPr>
            <a:normAutofit/>
          </a:bodyPr>
          <a:lstStyle/>
          <a:p>
            <a:pPr eaLnBrk="1" hangingPunct="1">
              <a:lnSpc>
                <a:spcPct val="90000"/>
              </a:lnSpc>
              <a:buNone/>
              <a:defRPr/>
            </a:pPr>
            <a:r>
              <a:rPr lang="es-MX" dirty="0" smtClean="0">
                <a:latin typeface="Calibri" pitchFamily="34" charset="0"/>
                <a:cs typeface="Times New Roman" pitchFamily="18" charset="0"/>
              </a:rPr>
              <a:t>UNDAF 2009-2013:  No mención al componente de seguridad ciudadana</a:t>
            </a:r>
          </a:p>
          <a:p>
            <a:pPr eaLnBrk="1" hangingPunct="1">
              <a:lnSpc>
                <a:spcPct val="90000"/>
              </a:lnSpc>
              <a:buNone/>
              <a:defRPr/>
            </a:pPr>
            <a:endParaRPr lang="es-MX" sz="2400" dirty="0" smtClean="0">
              <a:latin typeface="Calibri" pitchFamily="34" charset="0"/>
              <a:cs typeface="Times New Roman" pitchFamily="18" charset="0"/>
            </a:endParaRPr>
          </a:p>
          <a:p>
            <a:pPr eaLnBrk="1" hangingPunct="1">
              <a:lnSpc>
                <a:spcPct val="90000"/>
              </a:lnSpc>
              <a:defRPr/>
            </a:pPr>
            <a:r>
              <a:rPr lang="es-MX" sz="2400" dirty="0" smtClean="0">
                <a:latin typeface="Calibri" pitchFamily="34" charset="0"/>
                <a:cs typeface="Times New Roman" pitchFamily="18" charset="0"/>
              </a:rPr>
              <a:t>Apoyo a la Implementación de préstamos del BID</a:t>
            </a:r>
          </a:p>
          <a:p>
            <a:pPr eaLnBrk="1" hangingPunct="1">
              <a:lnSpc>
                <a:spcPct val="90000"/>
              </a:lnSpc>
              <a:defRPr/>
            </a:pPr>
            <a:r>
              <a:rPr lang="es-MX" sz="2400" dirty="0" smtClean="0">
                <a:latin typeface="Calibri" pitchFamily="34" charset="0"/>
                <a:cs typeface="Times New Roman" pitchFamily="18" charset="0"/>
              </a:rPr>
              <a:t>Movilización para el logro de los ODM</a:t>
            </a:r>
          </a:p>
          <a:p>
            <a:pPr eaLnBrk="1" hangingPunct="1">
              <a:lnSpc>
                <a:spcPct val="90000"/>
              </a:lnSpc>
              <a:defRPr/>
            </a:pPr>
            <a:r>
              <a:rPr lang="es-MX" sz="2400" dirty="0" smtClean="0">
                <a:latin typeface="Calibri" pitchFamily="34" charset="0"/>
                <a:cs typeface="Times New Roman" pitchFamily="18" charset="0"/>
              </a:rPr>
              <a:t>Preparación para el Examen Periódico Universal </a:t>
            </a:r>
          </a:p>
          <a:p>
            <a:pPr eaLnBrk="1" hangingPunct="1">
              <a:lnSpc>
                <a:spcPct val="90000"/>
              </a:lnSpc>
              <a:defRPr/>
            </a:pPr>
            <a:r>
              <a:rPr lang="es-MX" sz="2400" dirty="0" smtClean="0">
                <a:latin typeface="Calibri" pitchFamily="34" charset="0"/>
                <a:cs typeface="Times New Roman" pitchFamily="18" charset="0"/>
              </a:rPr>
              <a:t>Apoyo técnico de diversas entidades del Sistema de las Naciones Unidas: </a:t>
            </a:r>
          </a:p>
          <a:p>
            <a:pPr lvl="1">
              <a:lnSpc>
                <a:spcPct val="90000"/>
              </a:lnSpc>
              <a:defRPr/>
            </a:pPr>
            <a:r>
              <a:rPr lang="es-MX" sz="2400" dirty="0" smtClean="0">
                <a:latin typeface="Calibri" pitchFamily="34" charset="0"/>
                <a:cs typeface="Times New Roman" pitchFamily="18" charset="0"/>
              </a:rPr>
              <a:t>Alto Comisionado para los Derechos Humanos</a:t>
            </a:r>
          </a:p>
          <a:p>
            <a:pPr lvl="1">
              <a:lnSpc>
                <a:spcPct val="90000"/>
              </a:lnSpc>
              <a:defRPr/>
            </a:pPr>
            <a:r>
              <a:rPr lang="es-MX" sz="2400" dirty="0" smtClean="0">
                <a:latin typeface="Calibri" pitchFamily="34" charset="0"/>
                <a:cs typeface="Times New Roman" pitchFamily="18" charset="0"/>
              </a:rPr>
              <a:t>UN-</a:t>
            </a:r>
            <a:r>
              <a:rPr lang="es-MX" sz="2400" dirty="0" err="1" smtClean="0">
                <a:latin typeface="Calibri" pitchFamily="34" charset="0"/>
                <a:cs typeface="Times New Roman" pitchFamily="18" charset="0"/>
              </a:rPr>
              <a:t>LiREC</a:t>
            </a:r>
            <a:endParaRPr lang="es-MX" sz="2400" dirty="0" smtClean="0">
              <a:latin typeface="Calibri" pitchFamily="34" charset="0"/>
              <a:cs typeface="Times New Roman" pitchFamily="18" charset="0"/>
            </a:endParaRPr>
          </a:p>
          <a:p>
            <a:pPr lvl="1">
              <a:lnSpc>
                <a:spcPct val="90000"/>
              </a:lnSpc>
              <a:defRPr/>
            </a:pPr>
            <a:r>
              <a:rPr lang="es-MX" sz="2400" dirty="0" smtClean="0">
                <a:latin typeface="Calibri" pitchFamily="34" charset="0"/>
                <a:cs typeface="Times New Roman" pitchFamily="18" charset="0"/>
              </a:rPr>
              <a:t>PNUD</a:t>
            </a:r>
          </a:p>
          <a:p>
            <a:pPr lvl="1">
              <a:lnSpc>
                <a:spcPct val="90000"/>
              </a:lnSpc>
              <a:defRPr/>
            </a:pPr>
            <a:endParaRPr lang="es-MX" sz="1600" dirty="0" smtClean="0">
              <a:latin typeface="Calibri" pitchFamily="34" charset="0"/>
              <a:cs typeface="Times New Roman" pitchFamily="18" charset="0"/>
            </a:endParaRPr>
          </a:p>
          <a:p>
            <a:pPr eaLnBrk="1" hangingPunct="1">
              <a:lnSpc>
                <a:spcPct val="90000"/>
              </a:lnSpc>
              <a:buFont typeface="Wingdings" pitchFamily="2" charset="2"/>
              <a:buNone/>
              <a:defRPr/>
            </a:pPr>
            <a:endParaRPr lang="es-MX" sz="2400" dirty="0" smtClean="0">
              <a:latin typeface="Calibri" pitchFamily="34" charset="0"/>
              <a:cs typeface="Times New Roman" pitchFamily="18" charset="0"/>
            </a:endParaRPr>
          </a:p>
        </p:txBody>
      </p:sp>
      <p:pic>
        <p:nvPicPr>
          <p:cNvPr id="10244" name="Picture 4" descr="undp-logo-blue"/>
          <p:cNvPicPr>
            <a:picLocks noChangeAspect="1" noChangeArrowheads="1"/>
          </p:cNvPicPr>
          <p:nvPr/>
        </p:nvPicPr>
        <p:blipFill>
          <a:blip r:embed="rId3" cstate="print"/>
          <a:srcRect/>
          <a:stretch>
            <a:fillRect/>
          </a:stretch>
        </p:blipFill>
        <p:spPr bwMode="auto">
          <a:xfrm>
            <a:off x="228600" y="304800"/>
            <a:ext cx="60007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1500174"/>
          </a:xfrm>
          <a:solidFill>
            <a:schemeClr val="accent1"/>
          </a:solidFill>
        </p:spPr>
        <p:txBody>
          <a:bodyPr>
            <a:normAutofit/>
          </a:bodyPr>
          <a:lstStyle/>
          <a:p>
            <a:pPr eaLnBrk="1" hangingPunct="1">
              <a:defRPr/>
            </a:pPr>
            <a:r>
              <a:rPr lang="en-US" sz="3200" dirty="0" smtClean="0">
                <a:solidFill>
                  <a:schemeClr val="bg1"/>
                </a:solidFill>
              </a:rPr>
              <a:t>El </a:t>
            </a:r>
            <a:r>
              <a:rPr lang="en-US" sz="3200" dirty="0" err="1" smtClean="0">
                <a:solidFill>
                  <a:schemeClr val="bg1"/>
                </a:solidFill>
              </a:rPr>
              <a:t>trabajo</a:t>
            </a:r>
            <a:r>
              <a:rPr lang="en-US" sz="3200" dirty="0" smtClean="0">
                <a:solidFill>
                  <a:schemeClr val="bg1"/>
                </a:solidFill>
              </a:rPr>
              <a:t> de PNUD </a:t>
            </a:r>
            <a:br>
              <a:rPr lang="en-US" sz="3200" dirty="0" smtClean="0">
                <a:solidFill>
                  <a:schemeClr val="bg1"/>
                </a:solidFill>
              </a:rPr>
            </a:br>
            <a:r>
              <a:rPr lang="en-US" sz="3200" dirty="0" err="1" smtClean="0">
                <a:solidFill>
                  <a:schemeClr val="bg1"/>
                </a:solidFill>
              </a:rPr>
              <a:t>sobre</a:t>
            </a:r>
            <a:r>
              <a:rPr lang="en-US" sz="3200" dirty="0" smtClean="0">
                <a:solidFill>
                  <a:schemeClr val="bg1"/>
                </a:solidFill>
              </a:rPr>
              <a:t> </a:t>
            </a:r>
            <a:r>
              <a:rPr lang="en-US" sz="3200" dirty="0" err="1" smtClean="0">
                <a:solidFill>
                  <a:schemeClr val="bg1"/>
                </a:solidFill>
              </a:rPr>
              <a:t>seguridad</a:t>
            </a:r>
            <a:r>
              <a:rPr lang="en-US" sz="3200" dirty="0" smtClean="0">
                <a:solidFill>
                  <a:schemeClr val="bg1"/>
                </a:solidFill>
              </a:rPr>
              <a:t> </a:t>
            </a:r>
            <a:r>
              <a:rPr lang="en-US" sz="3200" dirty="0" err="1" smtClean="0">
                <a:solidFill>
                  <a:schemeClr val="bg1"/>
                </a:solidFill>
              </a:rPr>
              <a:t>ciudadana</a:t>
            </a:r>
            <a:r>
              <a:rPr lang="en-US" sz="3200" dirty="0" smtClean="0">
                <a:solidFill>
                  <a:schemeClr val="bg1"/>
                </a:solidFill>
              </a:rPr>
              <a:t> en Venezuela</a:t>
            </a:r>
            <a:endParaRPr lang="es-ES" sz="3200" dirty="0" smtClean="0">
              <a:solidFill>
                <a:schemeClr val="bg1"/>
              </a:solidFill>
              <a:latin typeface="Calibri" pitchFamily="34" charset="0"/>
            </a:endParaRPr>
          </a:p>
        </p:txBody>
      </p:sp>
      <p:sp>
        <p:nvSpPr>
          <p:cNvPr id="87043" name="Rectangle 3"/>
          <p:cNvSpPr>
            <a:spLocks noGrp="1" noChangeArrowheads="1"/>
          </p:cNvSpPr>
          <p:nvPr>
            <p:ph type="body" idx="1"/>
          </p:nvPr>
        </p:nvSpPr>
        <p:spPr>
          <a:xfrm>
            <a:off x="457200" y="1905000"/>
            <a:ext cx="8229600" cy="4530725"/>
          </a:xfrm>
        </p:spPr>
        <p:txBody>
          <a:bodyPr>
            <a:normAutofit lnSpcReduction="10000"/>
          </a:bodyPr>
          <a:lstStyle/>
          <a:p>
            <a:pPr eaLnBrk="1" hangingPunct="1">
              <a:lnSpc>
                <a:spcPct val="90000"/>
              </a:lnSpc>
              <a:defRPr/>
            </a:pPr>
            <a:r>
              <a:rPr lang="es-MX" sz="2400" dirty="0" smtClean="0">
                <a:latin typeface="Calibri" pitchFamily="34" charset="0"/>
                <a:cs typeface="Times New Roman" pitchFamily="18" charset="0"/>
              </a:rPr>
              <a:t>Respuesta a solicitudes puntuales de apoyos técnicos en materias de seguridad ciudadana</a:t>
            </a:r>
          </a:p>
          <a:p>
            <a:pPr lvl="1">
              <a:lnSpc>
                <a:spcPct val="90000"/>
              </a:lnSpc>
              <a:defRPr/>
            </a:pPr>
            <a:r>
              <a:rPr lang="es-MX" sz="1800" dirty="0" smtClean="0">
                <a:latin typeface="Calibri" pitchFamily="34" charset="0"/>
                <a:cs typeface="Times New Roman" pitchFamily="18" charset="0"/>
              </a:rPr>
              <a:t>2009:	Jurado para la identificación de Buenas Prácticas Policiales</a:t>
            </a:r>
          </a:p>
          <a:p>
            <a:pPr lvl="1">
              <a:lnSpc>
                <a:spcPct val="90000"/>
              </a:lnSpc>
              <a:buNone/>
              <a:defRPr/>
            </a:pPr>
            <a:endParaRPr lang="es-MX" sz="1800" dirty="0" smtClean="0">
              <a:latin typeface="Calibri" pitchFamily="34" charset="0"/>
              <a:cs typeface="Times New Roman" pitchFamily="18" charset="0"/>
            </a:endParaRPr>
          </a:p>
          <a:p>
            <a:pPr lvl="1">
              <a:lnSpc>
                <a:spcPct val="90000"/>
              </a:lnSpc>
              <a:defRPr/>
            </a:pPr>
            <a:r>
              <a:rPr lang="es-MX" sz="1800" dirty="0" smtClean="0">
                <a:latin typeface="Calibri" pitchFamily="34" charset="0"/>
                <a:cs typeface="Times New Roman" pitchFamily="18" charset="0"/>
              </a:rPr>
              <a:t>2010: 	Cooperación con la Policía Nacional de Nicaragua sobre el rol de la 		mujer policía</a:t>
            </a:r>
          </a:p>
          <a:p>
            <a:pPr lvl="1">
              <a:lnSpc>
                <a:spcPct val="90000"/>
              </a:lnSpc>
              <a:buNone/>
              <a:defRPr/>
            </a:pPr>
            <a:endParaRPr lang="es-MX" sz="1800" dirty="0" smtClean="0">
              <a:latin typeface="Calibri" pitchFamily="34" charset="0"/>
              <a:cs typeface="Times New Roman" pitchFamily="18" charset="0"/>
            </a:endParaRPr>
          </a:p>
          <a:p>
            <a:pPr lvl="1">
              <a:lnSpc>
                <a:spcPct val="90000"/>
              </a:lnSpc>
              <a:defRPr/>
            </a:pPr>
            <a:r>
              <a:rPr lang="es-MX" sz="1800" dirty="0" smtClean="0">
                <a:latin typeface="Calibri" pitchFamily="34" charset="0"/>
                <a:cs typeface="Times New Roman" pitchFamily="18" charset="0"/>
              </a:rPr>
              <a:t>2011:	Reforma del Sector de Seguridad</a:t>
            </a:r>
          </a:p>
          <a:p>
            <a:pPr lvl="4">
              <a:lnSpc>
                <a:spcPct val="90000"/>
              </a:lnSpc>
              <a:buNone/>
              <a:defRPr/>
            </a:pPr>
            <a:r>
              <a:rPr lang="es-MX" sz="1400" dirty="0" smtClean="0">
                <a:latin typeface="Calibri" pitchFamily="34" charset="0"/>
                <a:cs typeface="Times New Roman" pitchFamily="18" charset="0"/>
              </a:rPr>
              <a:t>Acompañamiento a la UNES	</a:t>
            </a:r>
          </a:p>
          <a:p>
            <a:pPr lvl="2">
              <a:lnSpc>
                <a:spcPct val="90000"/>
              </a:lnSpc>
              <a:buNone/>
              <a:defRPr/>
            </a:pPr>
            <a:r>
              <a:rPr lang="es-MX" sz="1400" dirty="0" smtClean="0">
                <a:latin typeface="Calibri" pitchFamily="34" charset="0"/>
                <a:cs typeface="Times New Roman" pitchFamily="18" charset="0"/>
              </a:rPr>
              <a:t>		Acompañamiento  a la Policía Nacional Bolivariana en materia de policía comunitaria</a:t>
            </a:r>
          </a:p>
          <a:p>
            <a:pPr lvl="2">
              <a:lnSpc>
                <a:spcPct val="90000"/>
              </a:lnSpc>
              <a:buNone/>
              <a:defRPr/>
            </a:pPr>
            <a:endParaRPr lang="es-MX" sz="1200" dirty="0" smtClean="0">
              <a:latin typeface="Calibri" pitchFamily="34" charset="0"/>
              <a:cs typeface="Times New Roman" pitchFamily="18" charset="0"/>
            </a:endParaRPr>
          </a:p>
          <a:p>
            <a:pPr lvl="2">
              <a:lnSpc>
                <a:spcPct val="90000"/>
              </a:lnSpc>
              <a:buNone/>
              <a:defRPr/>
            </a:pPr>
            <a:r>
              <a:rPr lang="es-MX" sz="1800" dirty="0" smtClean="0">
                <a:latin typeface="Calibri" pitchFamily="34" charset="0"/>
                <a:cs typeface="Times New Roman" pitchFamily="18" charset="0"/>
              </a:rPr>
              <a:t>		Control de armas de fuego</a:t>
            </a:r>
          </a:p>
          <a:p>
            <a:pPr lvl="2">
              <a:lnSpc>
                <a:spcPct val="90000"/>
              </a:lnSpc>
              <a:buNone/>
              <a:defRPr/>
            </a:pPr>
            <a:r>
              <a:rPr lang="es-MX" sz="1200" dirty="0" smtClean="0">
                <a:latin typeface="Calibri" pitchFamily="34" charset="0"/>
                <a:cs typeface="Times New Roman" pitchFamily="18" charset="0"/>
              </a:rPr>
              <a:t>		</a:t>
            </a:r>
            <a:r>
              <a:rPr lang="es-MX" sz="1400" dirty="0" smtClean="0">
                <a:latin typeface="Calibri" pitchFamily="34" charset="0"/>
                <a:cs typeface="Times New Roman" pitchFamily="18" charset="0"/>
              </a:rPr>
              <a:t>Comisión Mixta de la Asamblea Nacional </a:t>
            </a:r>
          </a:p>
          <a:p>
            <a:pPr lvl="2">
              <a:lnSpc>
                <a:spcPct val="90000"/>
              </a:lnSpc>
              <a:buNone/>
              <a:defRPr/>
            </a:pPr>
            <a:r>
              <a:rPr lang="es-MX" sz="1400" dirty="0" smtClean="0">
                <a:latin typeface="Calibri" pitchFamily="34" charset="0"/>
                <a:cs typeface="Times New Roman" pitchFamily="18" charset="0"/>
              </a:rPr>
              <a:t>		Comisión Presidencial para el Control de Armas, Municiones y el Desarme</a:t>
            </a:r>
          </a:p>
          <a:p>
            <a:pPr lvl="2">
              <a:lnSpc>
                <a:spcPct val="90000"/>
              </a:lnSpc>
              <a:buNone/>
              <a:defRPr/>
            </a:pPr>
            <a:r>
              <a:rPr lang="es-MX" sz="1400" dirty="0" smtClean="0">
                <a:latin typeface="Calibri" pitchFamily="34" charset="0"/>
                <a:cs typeface="Times New Roman" pitchFamily="18" charset="0"/>
              </a:rPr>
              <a:t>		Cooperación Sur-Sur entre Brasil y Venezuela</a:t>
            </a:r>
          </a:p>
          <a:p>
            <a:pPr lvl="2">
              <a:lnSpc>
                <a:spcPct val="90000"/>
              </a:lnSpc>
              <a:buNone/>
              <a:defRPr/>
            </a:pPr>
            <a:endParaRPr lang="es-MX" sz="1400" dirty="0" smtClean="0">
              <a:latin typeface="Calibri" pitchFamily="34" charset="0"/>
              <a:cs typeface="Times New Roman" pitchFamily="18" charset="0"/>
            </a:endParaRPr>
          </a:p>
          <a:p>
            <a:pPr lvl="1">
              <a:lnSpc>
                <a:spcPct val="90000"/>
              </a:lnSpc>
              <a:defRPr/>
            </a:pPr>
            <a:r>
              <a:rPr lang="es-MX" sz="1800" dirty="0" smtClean="0">
                <a:latin typeface="Calibri" pitchFamily="34" charset="0"/>
                <a:cs typeface="Times New Roman" pitchFamily="18" charset="0"/>
              </a:rPr>
              <a:t>2012:	Gran Misión “A Toda Vida”</a:t>
            </a:r>
          </a:p>
          <a:p>
            <a:pPr lvl="1">
              <a:lnSpc>
                <a:spcPct val="90000"/>
              </a:lnSpc>
              <a:defRPr/>
            </a:pPr>
            <a:endParaRPr lang="es-MX" sz="1600" dirty="0" smtClean="0">
              <a:latin typeface="Calibri" pitchFamily="34" charset="0"/>
              <a:cs typeface="Times New Roman" pitchFamily="18" charset="0"/>
            </a:endParaRPr>
          </a:p>
          <a:p>
            <a:pPr eaLnBrk="1" hangingPunct="1">
              <a:lnSpc>
                <a:spcPct val="90000"/>
              </a:lnSpc>
              <a:buFont typeface="Wingdings" pitchFamily="2" charset="2"/>
              <a:buNone/>
              <a:defRPr/>
            </a:pPr>
            <a:endParaRPr lang="es-MX" sz="2400" dirty="0" smtClean="0">
              <a:latin typeface="Calibri" pitchFamily="34" charset="0"/>
              <a:cs typeface="Times New Roman" pitchFamily="18" charset="0"/>
            </a:endParaRPr>
          </a:p>
        </p:txBody>
      </p:sp>
      <p:pic>
        <p:nvPicPr>
          <p:cNvPr id="10244" name="Picture 4" descr="undp-logo-blue"/>
          <p:cNvPicPr>
            <a:picLocks noChangeAspect="1" noChangeArrowheads="1"/>
          </p:cNvPicPr>
          <p:nvPr/>
        </p:nvPicPr>
        <p:blipFill>
          <a:blip r:embed="rId3" cstate="print"/>
          <a:srcRect/>
          <a:stretch>
            <a:fillRect/>
          </a:stretch>
        </p:blipFill>
        <p:spPr bwMode="auto">
          <a:xfrm>
            <a:off x="228600" y="304800"/>
            <a:ext cx="600075"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1 Título"/>
          <p:cNvSpPr>
            <a:spLocks noGrp="1"/>
          </p:cNvSpPr>
          <p:nvPr>
            <p:ph type="title"/>
          </p:nvPr>
        </p:nvSpPr>
        <p:spPr>
          <a:xfrm>
            <a:off x="179512" y="2919512"/>
            <a:ext cx="6429420" cy="580926"/>
          </a:xfrm>
        </p:spPr>
        <p:txBody>
          <a:bodyPr>
            <a:noAutofit/>
          </a:bodyPr>
          <a:lstStyle/>
          <a:p>
            <a:r>
              <a:rPr lang="es-MX" sz="6000" dirty="0" smtClean="0">
                <a:solidFill>
                  <a:schemeClr val="accent2"/>
                </a:solidFill>
              </a:rPr>
              <a:t>Apoyo en materia de control de armas</a:t>
            </a:r>
            <a:endParaRPr lang="es-PA" sz="6000" dirty="0">
              <a:solidFill>
                <a:schemeClr val="accent2"/>
              </a:solidFill>
            </a:endParaRPr>
          </a:p>
        </p:txBody>
      </p:sp>
      <p:pic>
        <p:nvPicPr>
          <p:cNvPr id="9" name="8 Imagen" descr="4F5385FD-9443-4CA2-A887-7ECD29363C3A.jpg__460__390__CROPz0x460y390.jpeg"/>
          <p:cNvPicPr>
            <a:picLocks noChangeAspect="1"/>
          </p:cNvPicPr>
          <p:nvPr/>
        </p:nvPicPr>
        <p:blipFill>
          <a:blip r:embed="rId4" cstate="print"/>
          <a:stretch>
            <a:fillRect/>
          </a:stretch>
        </p:blipFill>
        <p:spPr>
          <a:xfrm>
            <a:off x="1" y="5229200"/>
            <a:ext cx="2195735" cy="1628800"/>
          </a:xfrm>
          <a:prstGeom prst="rect">
            <a:avLst/>
          </a:prstGeom>
        </p:spPr>
      </p:pic>
      <p:pic>
        <p:nvPicPr>
          <p:cNvPr id="11" name="10 Imagen" descr="images (1).jpg"/>
          <p:cNvPicPr>
            <a:picLocks noChangeAspect="1"/>
          </p:cNvPicPr>
          <p:nvPr/>
        </p:nvPicPr>
        <p:blipFill>
          <a:blip r:embed="rId5" cstate="print"/>
          <a:stretch>
            <a:fillRect/>
          </a:stretch>
        </p:blipFill>
        <p:spPr>
          <a:xfrm>
            <a:off x="6671366" y="5214950"/>
            <a:ext cx="2472634" cy="1643050"/>
          </a:xfrm>
          <a:prstGeom prst="rect">
            <a:avLst/>
          </a:prstGeom>
        </p:spPr>
      </p:pic>
      <p:pic>
        <p:nvPicPr>
          <p:cNvPr id="12" name="11 Imagen" descr="2010-11-27t191606z_01_bsie6aq1hha00_rtroptp_3_portada-brasil-violencia-rio_0-1.jpg"/>
          <p:cNvPicPr>
            <a:picLocks noChangeAspect="1"/>
          </p:cNvPicPr>
          <p:nvPr/>
        </p:nvPicPr>
        <p:blipFill>
          <a:blip r:embed="rId6" cstate="print"/>
          <a:stretch>
            <a:fillRect/>
          </a:stretch>
        </p:blipFill>
        <p:spPr>
          <a:xfrm>
            <a:off x="4148356" y="5229200"/>
            <a:ext cx="2732886" cy="1628800"/>
          </a:xfrm>
          <a:prstGeom prst="rect">
            <a:avLst/>
          </a:prstGeom>
        </p:spPr>
      </p:pic>
      <p:pic>
        <p:nvPicPr>
          <p:cNvPr id="50178" name="Picture 2"/>
          <p:cNvPicPr>
            <a:picLocks noChangeAspect="1" noChangeArrowheads="1"/>
          </p:cNvPicPr>
          <p:nvPr/>
        </p:nvPicPr>
        <p:blipFill>
          <a:blip r:embed="rId7" cstate="print"/>
          <a:srcRect/>
          <a:stretch>
            <a:fillRect/>
          </a:stretch>
        </p:blipFill>
        <p:spPr bwMode="auto">
          <a:xfrm>
            <a:off x="6643702" y="2374766"/>
            <a:ext cx="2500298" cy="2879014"/>
          </a:xfrm>
          <a:prstGeom prst="rect">
            <a:avLst/>
          </a:prstGeom>
          <a:noFill/>
          <a:ln w="9525">
            <a:noFill/>
            <a:miter lim="800000"/>
            <a:headEnd/>
            <a:tailEnd/>
          </a:ln>
          <a:effectLst/>
        </p:spPr>
      </p:pic>
      <p:pic>
        <p:nvPicPr>
          <p:cNvPr id="50181" name="Picture 5" descr="http://s0.uvnimg.com/noticias/america-latina/videos/photo/2010-09-05/simbolo-contra-violencia-domestica_164x110.jpg"/>
          <p:cNvPicPr>
            <a:picLocks noChangeAspect="1" noChangeArrowheads="1"/>
          </p:cNvPicPr>
          <p:nvPr/>
        </p:nvPicPr>
        <p:blipFill>
          <a:blip r:embed="rId8" cstate="print"/>
          <a:srcRect/>
          <a:stretch>
            <a:fillRect/>
          </a:stretch>
        </p:blipFill>
        <p:spPr bwMode="auto">
          <a:xfrm>
            <a:off x="2143108" y="5929330"/>
            <a:ext cx="2108327" cy="928670"/>
          </a:xfrm>
          <a:prstGeom prst="rect">
            <a:avLst/>
          </a:prstGeom>
          <a:noFill/>
        </p:spPr>
      </p:pic>
      <p:pic>
        <p:nvPicPr>
          <p:cNvPr id="14" name="13 Imagen" descr="Desarmar a la sociedad sería un buen primer paso.jpg"/>
          <p:cNvPicPr>
            <a:picLocks noChangeAspect="1"/>
          </p:cNvPicPr>
          <p:nvPr/>
        </p:nvPicPr>
        <p:blipFill>
          <a:blip r:embed="rId9" cstate="print"/>
          <a:stretch>
            <a:fillRect/>
          </a:stretch>
        </p:blipFill>
        <p:spPr>
          <a:xfrm>
            <a:off x="2143108" y="5228002"/>
            <a:ext cx="2071702" cy="708168"/>
          </a:xfrm>
          <a:prstGeom prst="rect">
            <a:avLst/>
          </a:prstGeom>
        </p:spPr>
      </p:pic>
      <p:sp>
        <p:nvSpPr>
          <p:cNvPr id="15" name="Rectangle 2"/>
          <p:cNvSpPr>
            <a:spLocks noChangeArrowheads="1"/>
          </p:cNvSpPr>
          <p:nvPr/>
        </p:nvSpPr>
        <p:spPr bwMode="auto">
          <a:xfrm>
            <a:off x="0" y="0"/>
            <a:ext cx="9144000" cy="981075"/>
          </a:xfrm>
          <a:prstGeom prst="rect">
            <a:avLst/>
          </a:prstGeom>
          <a:solidFill>
            <a:schemeClr val="accent1"/>
          </a:solidFill>
          <a:ln w="9525">
            <a:noFill/>
            <a:miter lim="800000"/>
            <a:headEnd/>
            <a:tailEnd/>
          </a:ln>
        </p:spPr>
        <p:txBody>
          <a:bodyPr wrap="none" anchor="ctr"/>
          <a:lstStyle/>
          <a:p>
            <a:endParaRPr lang="es-PA"/>
          </a:p>
        </p:txBody>
      </p:sp>
      <p:graphicFrame>
        <p:nvGraphicFramePr>
          <p:cNvPr id="9218" name="Object 4"/>
          <p:cNvGraphicFramePr>
            <a:graphicFrameLocks noChangeAspect="1"/>
          </p:cNvGraphicFramePr>
          <p:nvPr/>
        </p:nvGraphicFramePr>
        <p:xfrm>
          <a:off x="152400" y="228600"/>
          <a:ext cx="800100" cy="1566863"/>
        </p:xfrm>
        <a:graphic>
          <a:graphicData uri="http://schemas.openxmlformats.org/presentationml/2006/ole">
            <p:oleObj spid="_x0000_s17410" name="Photo Editor Photo" r:id="rId10" imgW="1848108" imgH="3619048"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Rot="1" noChangeArrowheads="1"/>
          </p:cNvSpPr>
          <p:nvPr>
            <p:ph type="title" idx="4294967295"/>
          </p:nvPr>
        </p:nvSpPr>
        <p:spPr>
          <a:noFill/>
        </p:spPr>
        <p:txBody>
          <a:bodyPr/>
          <a:lstStyle/>
          <a:p>
            <a:endParaRPr lang="ca-ES" smtClean="0">
              <a:effectLst/>
            </a:endParaRPr>
          </a:p>
        </p:txBody>
      </p:sp>
      <p:sp>
        <p:nvSpPr>
          <p:cNvPr id="99331" name="Rectangle 3"/>
          <p:cNvSpPr>
            <a:spLocks noGrp="1" noChangeArrowheads="1"/>
          </p:cNvSpPr>
          <p:nvPr>
            <p:ph type="body" idx="4294967295"/>
          </p:nvPr>
        </p:nvSpPr>
        <p:spPr>
          <a:noFill/>
        </p:spPr>
        <p:txBody>
          <a:bodyPr/>
          <a:lstStyle/>
          <a:p>
            <a:endParaRPr lang="ca-ES" dirty="0" smtClean="0">
              <a:effectLst/>
            </a:endParaRPr>
          </a:p>
        </p:txBody>
      </p:sp>
      <p:sp>
        <p:nvSpPr>
          <p:cNvPr id="99332" name="Rectangle 4"/>
          <p:cNvSpPr>
            <a:spLocks noChangeArrowheads="1"/>
          </p:cNvSpPr>
          <p:nvPr/>
        </p:nvSpPr>
        <p:spPr bwMode="auto">
          <a:xfrm>
            <a:off x="685800" y="333375"/>
            <a:ext cx="7772400" cy="1143000"/>
          </a:xfrm>
          <a:prstGeom prst="rect">
            <a:avLst/>
          </a:prstGeom>
          <a:noFill/>
          <a:ln w="9525">
            <a:noFill/>
            <a:miter lim="800000"/>
            <a:headEnd/>
            <a:tailEnd/>
          </a:ln>
          <a:effectLst/>
        </p:spPr>
        <p:txBody>
          <a:bodyPr anchor="ctr"/>
          <a:lstStyle/>
          <a:p>
            <a:pPr algn="ctr" eaLnBrk="0" hangingPunct="0"/>
            <a:r>
              <a:rPr lang="es-ES" sz="3200">
                <a:solidFill>
                  <a:schemeClr val="bg1"/>
                </a:solidFill>
                <a:latin typeface="Arial Unicode MS" pitchFamily="34" charset="-128"/>
              </a:rPr>
              <a:t>Primer paso: la necesidad de un diagn</a:t>
            </a:r>
            <a:r>
              <a:rPr lang="es-ES" sz="3200">
                <a:solidFill>
                  <a:schemeClr val="bg1"/>
                </a:solidFill>
                <a:latin typeface="Garamond"/>
              </a:rPr>
              <a:t>ó</a:t>
            </a:r>
            <a:r>
              <a:rPr lang="es-ES" sz="3200">
                <a:solidFill>
                  <a:schemeClr val="bg1"/>
                </a:solidFill>
                <a:latin typeface="Arial Unicode MS" pitchFamily="34" charset="-128"/>
              </a:rPr>
              <a:t>stico</a:t>
            </a:r>
          </a:p>
        </p:txBody>
      </p:sp>
      <p:sp>
        <p:nvSpPr>
          <p:cNvPr id="99333" name="Rectangle 5"/>
          <p:cNvSpPr>
            <a:spLocks noChangeArrowheads="1"/>
          </p:cNvSpPr>
          <p:nvPr/>
        </p:nvSpPr>
        <p:spPr bwMode="auto">
          <a:xfrm>
            <a:off x="685800" y="2338388"/>
            <a:ext cx="7772400" cy="4114800"/>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Necesidad de contar con información fiable y de calidad sobre la problemática de violencia armada en el país</a:t>
            </a:r>
          </a:p>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Adoptar un marco regulador comprensivo que responda a las necesidades del país</a:t>
            </a:r>
          </a:p>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Avanzar en medidas concretas de aplicación inmediata (aún sin necesidad de la nueva ley)</a:t>
            </a:r>
            <a:endParaRPr lang="es-AR" sz="2400" dirty="0">
              <a:solidFill>
                <a:schemeClr val="accent1"/>
              </a:solidFill>
            </a:endParaRPr>
          </a:p>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Vincular una eventual fase de desarme con el proceso de reforma de policía</a:t>
            </a:r>
          </a:p>
          <a:p>
            <a:pPr marL="342900" indent="-342900" eaLnBrk="0" hangingPunct="0">
              <a:spcBef>
                <a:spcPct val="20000"/>
              </a:spcBef>
              <a:buClr>
                <a:schemeClr val="hlink"/>
              </a:buClr>
              <a:buSzPct val="70000"/>
              <a:buFont typeface="Wingdings" pitchFamily="2" charset="2"/>
              <a:buChar char="n"/>
            </a:pPr>
            <a:r>
              <a:rPr lang="es-AR" sz="2400" dirty="0" smtClean="0">
                <a:solidFill>
                  <a:schemeClr val="accent1"/>
                </a:solidFill>
              </a:rPr>
              <a:t>Aprender de las experiencias existentes en la región</a:t>
            </a:r>
            <a:endParaRPr lang="es-AR" sz="2400" dirty="0">
              <a:solidFill>
                <a:schemeClr val="accent1"/>
              </a:solidFill>
            </a:endParaRPr>
          </a:p>
          <a:p>
            <a:pPr marL="342900" indent="-342900" eaLnBrk="0" hangingPunct="0">
              <a:spcBef>
                <a:spcPct val="20000"/>
              </a:spcBef>
              <a:buClr>
                <a:schemeClr val="hlink"/>
              </a:buClr>
              <a:buSzPct val="70000"/>
              <a:buFont typeface="Wingdings" pitchFamily="2" charset="2"/>
              <a:buChar char="n"/>
            </a:pPr>
            <a:endParaRPr lang="es-AR" sz="3200" dirty="0">
              <a:solidFill>
                <a:schemeClr val="accent1"/>
              </a:solidFill>
              <a:latin typeface="Arial Unicode MS" pitchFamily="34" charset="-128"/>
            </a:endParaRPr>
          </a:p>
        </p:txBody>
      </p:sp>
      <p:sp>
        <p:nvSpPr>
          <p:cNvPr id="99335" name="Rectangle 7"/>
          <p:cNvSpPr>
            <a:spLocks noChangeArrowheads="1"/>
          </p:cNvSpPr>
          <p:nvPr/>
        </p:nvSpPr>
        <p:spPr bwMode="auto">
          <a:xfrm>
            <a:off x="901700" y="1422400"/>
            <a:ext cx="7772400" cy="1143000"/>
          </a:xfrm>
          <a:prstGeom prst="rect">
            <a:avLst/>
          </a:prstGeom>
          <a:noFill/>
          <a:ln w="9525">
            <a:noFill/>
            <a:miter lim="800000"/>
            <a:headEnd/>
            <a:tailEnd/>
          </a:ln>
          <a:effectLst/>
        </p:spPr>
        <p:txBody>
          <a:bodyPr lIns="92075" tIns="46038" rIns="92075" bIns="46038" anchor="ctr"/>
          <a:lstStyle/>
          <a:p>
            <a:pPr eaLnBrk="0" hangingPunct="0"/>
            <a:r>
              <a:rPr lang="es-AR" sz="2000" dirty="0" smtClean="0">
                <a:solidFill>
                  <a:schemeClr val="accent1"/>
                </a:solidFill>
                <a:latin typeface="Arial Unicode MS" pitchFamily="34" charset="-128"/>
              </a:rPr>
              <a:t>Pasos a considerar:</a:t>
            </a:r>
            <a:endParaRPr lang="es-AR" sz="2000" dirty="0">
              <a:solidFill>
                <a:schemeClr val="accent1"/>
              </a:solidFill>
              <a:latin typeface="Arial Unicode MS" pitchFamily="34" charset="-128"/>
            </a:endParaRPr>
          </a:p>
        </p:txBody>
      </p:sp>
      <p:sp>
        <p:nvSpPr>
          <p:cNvPr id="9" name="Rectangle 4"/>
          <p:cNvSpPr>
            <a:spLocks noChangeArrowheads="1"/>
          </p:cNvSpPr>
          <p:nvPr/>
        </p:nvSpPr>
        <p:spPr bwMode="auto">
          <a:xfrm>
            <a:off x="838200" y="485775"/>
            <a:ext cx="7772400" cy="1143000"/>
          </a:xfrm>
          <a:prstGeom prst="rect">
            <a:avLst/>
          </a:prstGeom>
          <a:noFill/>
          <a:ln w="9525">
            <a:noFill/>
            <a:miter lim="800000"/>
            <a:headEnd/>
            <a:tailEnd/>
          </a:ln>
          <a:effectLst/>
        </p:spPr>
        <p:txBody>
          <a:bodyPr anchor="ctr"/>
          <a:lstStyle/>
          <a:p>
            <a:pPr algn="ctr" eaLnBrk="0" hangingPunct="0"/>
            <a:r>
              <a:rPr lang="es-ES" sz="3200" dirty="0" smtClean="0">
                <a:solidFill>
                  <a:schemeClr val="accent1"/>
                </a:solidFill>
                <a:latin typeface="Arial Unicode MS" pitchFamily="34" charset="-128"/>
              </a:rPr>
              <a:t>Recomendaciones del PNUD para Venezuela en materia de control de armas</a:t>
            </a:r>
            <a:endParaRPr lang="es-ES" sz="3200" dirty="0">
              <a:solidFill>
                <a:schemeClr val="accent1"/>
              </a:solidFill>
              <a:latin typeface="Arial Unicode MS" pitchFamily="34" charset="-128"/>
            </a:endParaRPr>
          </a:p>
        </p:txBody>
      </p:sp>
      <p:graphicFrame>
        <p:nvGraphicFramePr>
          <p:cNvPr id="19458" name="Object 4"/>
          <p:cNvGraphicFramePr>
            <a:graphicFrameLocks noChangeAspect="1"/>
          </p:cNvGraphicFramePr>
          <p:nvPr/>
        </p:nvGraphicFramePr>
        <p:xfrm>
          <a:off x="152400" y="228600"/>
          <a:ext cx="800100" cy="1566863"/>
        </p:xfrm>
        <a:graphic>
          <a:graphicData uri="http://schemas.openxmlformats.org/presentationml/2006/ole">
            <p:oleObj spid="_x0000_s19458" name="Photo Editor Photo" r:id="rId4" imgW="1848108" imgH="3619048"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1398</Words>
  <Application>Microsoft Office PowerPoint</Application>
  <PresentationFormat>On-screen Show (4:3)</PresentationFormat>
  <Paragraphs>119</Paragraphs>
  <Slides>15</Slides>
  <Notes>13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Tema de Office</vt:lpstr>
      <vt:lpstr>Photo Editor Photo</vt:lpstr>
      <vt:lpstr>Slide 1</vt:lpstr>
      <vt:lpstr>Slide 2</vt:lpstr>
      <vt:lpstr>Slide 3</vt:lpstr>
      <vt:lpstr>Un contexto inseguro es un obstáculo para el desarrollo humano</vt:lpstr>
      <vt:lpstr>     Contexto inseguro: un obstáculos para  la gobernabilidad democrática</vt:lpstr>
      <vt:lpstr>El trabajo de Naciones Unidas en Venezuela</vt:lpstr>
      <vt:lpstr>El trabajo de PNUD  sobre seguridad ciudadana en Venezuela</vt:lpstr>
      <vt:lpstr>Apoyo en materia de control de armas</vt:lpstr>
      <vt:lpstr>Slide 9</vt:lpstr>
      <vt:lpstr>Slide 10</vt:lpstr>
      <vt:lpstr>Comentarios a la Gran Misión a Toda Vida</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 Luz</dc:creator>
  <cp:lastModifiedBy>Ana</cp:lastModifiedBy>
  <cp:revision>23</cp:revision>
  <dcterms:created xsi:type="dcterms:W3CDTF">2012-05-30T13:04:46Z</dcterms:created>
  <dcterms:modified xsi:type="dcterms:W3CDTF">2012-05-30T13:05:29Z</dcterms:modified>
</cp:coreProperties>
</file>