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9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Manuel\Escritorio\CUADROS%20WASHINGTO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nuel\Escritorio\CUADROS%20WASHINGT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es-ES" sz="2800" dirty="0"/>
              <a:t>Resultados electorales </a:t>
            </a:r>
            <a:endParaRPr lang="es-ES" sz="2800" dirty="0" smtClean="0"/>
          </a:p>
          <a:p>
            <a:pPr>
              <a:defRPr sz="2800"/>
            </a:pPr>
            <a:r>
              <a:rPr lang="es-ES" sz="2800" dirty="0" smtClean="0"/>
              <a:t>según </a:t>
            </a:r>
            <a:r>
              <a:rPr lang="es-ES" sz="2800" dirty="0"/>
              <a:t>voto presidencial, 2013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Sheet1!$A$10:$A$17</c:f>
              <c:strCache>
                <c:ptCount val="8"/>
                <c:pt idx="0">
                  <c:v>Nacional</c:v>
                </c:pt>
                <c:pt idx="1">
                  <c:v>LIBRE</c:v>
                </c:pt>
                <c:pt idx="2">
                  <c:v>Liberal</c:v>
                </c:pt>
                <c:pt idx="3">
                  <c:v>Anticorrupción</c:v>
                </c:pt>
                <c:pt idx="4">
                  <c:v>Alianza Patriótica Hondureña</c:v>
                </c:pt>
                <c:pt idx="5">
                  <c:v>PDCH</c:v>
                </c:pt>
                <c:pt idx="6">
                  <c:v>PINU</c:v>
                </c:pt>
                <c:pt idx="7">
                  <c:v>Alianza UD/FAPER</c:v>
                </c:pt>
              </c:strCache>
            </c:strRef>
          </c:cat>
          <c:val>
            <c:numRef>
              <c:f>Sheet1!$B$10:$B$17</c:f>
              <c:numCache>
                <c:formatCode>General</c:formatCode>
                <c:ptCount val="8"/>
                <c:pt idx="0">
                  <c:v>1149302</c:v>
                </c:pt>
                <c:pt idx="1">
                  <c:v>896498</c:v>
                </c:pt>
                <c:pt idx="2">
                  <c:v>632320</c:v>
                </c:pt>
                <c:pt idx="3">
                  <c:v>418443</c:v>
                </c:pt>
                <c:pt idx="4">
                  <c:v>6105</c:v>
                </c:pt>
                <c:pt idx="5">
                  <c:v>5194</c:v>
                </c:pt>
                <c:pt idx="6">
                  <c:v>4468</c:v>
                </c:pt>
                <c:pt idx="7">
                  <c:v>3118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5829248"/>
        <c:axId val="35830784"/>
      </c:barChart>
      <c:catAx>
        <c:axId val="35829248"/>
        <c:scaling>
          <c:orientation val="minMax"/>
        </c:scaling>
        <c:delete val="0"/>
        <c:axPos val="b"/>
        <c:majorTickMark val="none"/>
        <c:minorTickMark val="none"/>
        <c:tickLblPos val="nextTo"/>
        <c:crossAx val="35830784"/>
        <c:crosses val="autoZero"/>
        <c:auto val="1"/>
        <c:lblAlgn val="ctr"/>
        <c:lblOffset val="100"/>
        <c:noMultiLvlLbl val="0"/>
      </c:catAx>
      <c:valAx>
        <c:axId val="35830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5829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5"/>
    </mc:Choice>
    <mc:Fallback>
      <c:style val="45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s-ES" sz="2800" dirty="0"/>
              <a:t>Diputaciones obtenidas por </a:t>
            </a:r>
          </a:p>
          <a:p>
            <a:pPr>
              <a:defRPr sz="2800"/>
            </a:pPr>
            <a:r>
              <a:rPr lang="es-ES" sz="2800" dirty="0"/>
              <a:t>cada partido político, 2013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Sheet1!$A$25:$A$33</c:f>
              <c:strCache>
                <c:ptCount val="9"/>
                <c:pt idx="0">
                  <c:v>Nacional</c:v>
                </c:pt>
                <c:pt idx="1">
                  <c:v>LIBRE</c:v>
                </c:pt>
                <c:pt idx="2">
                  <c:v>Liberal</c:v>
                </c:pt>
                <c:pt idx="3">
                  <c:v>Anticorrupción</c:v>
                </c:pt>
                <c:pt idx="4">
                  <c:v>Alianza Patriótica Hondureña</c:v>
                </c:pt>
                <c:pt idx="5">
                  <c:v>PDCH</c:v>
                </c:pt>
                <c:pt idx="6">
                  <c:v>PINU</c:v>
                </c:pt>
                <c:pt idx="7">
                  <c:v>UD</c:v>
                </c:pt>
                <c:pt idx="8">
                  <c:v>FAPER</c:v>
                </c:pt>
              </c:strCache>
            </c:strRef>
          </c:cat>
          <c:val>
            <c:numRef>
              <c:f>Sheet1!$B$25:$B$33</c:f>
              <c:numCache>
                <c:formatCode>General</c:formatCode>
                <c:ptCount val="9"/>
                <c:pt idx="0">
                  <c:v>48</c:v>
                </c:pt>
                <c:pt idx="1">
                  <c:v>37</c:v>
                </c:pt>
                <c:pt idx="2">
                  <c:v>27</c:v>
                </c:pt>
                <c:pt idx="3">
                  <c:v>13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5929472"/>
        <c:axId val="35939456"/>
      </c:barChart>
      <c:catAx>
        <c:axId val="35929472"/>
        <c:scaling>
          <c:orientation val="minMax"/>
        </c:scaling>
        <c:delete val="0"/>
        <c:axPos val="b"/>
        <c:majorTickMark val="none"/>
        <c:minorTickMark val="none"/>
        <c:tickLblPos val="nextTo"/>
        <c:crossAx val="35939456"/>
        <c:crosses val="autoZero"/>
        <c:auto val="1"/>
        <c:lblAlgn val="ctr"/>
        <c:lblOffset val="100"/>
        <c:noMultiLvlLbl val="0"/>
      </c:catAx>
      <c:valAx>
        <c:axId val="35939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5929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AEA84-4EB8-47B6-9FA3-5D72FB6B863B}" type="datetimeFigureOut">
              <a:rPr lang="es-ES" smtClean="0"/>
              <a:t>30/01/2014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48223-DD99-4EEB-BE04-BBE2BA76E9E8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Mapa de la pobreza según municipios</a:t>
            </a:r>
            <a:endParaRPr lang="es-ES" dirty="0"/>
          </a:p>
        </p:txBody>
      </p:sp>
      <p:pic>
        <p:nvPicPr>
          <p:cNvPr id="6" name="Content Placeholder 5" descr="imagen4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340768"/>
            <a:ext cx="8568952" cy="5022559"/>
          </a:xfrm>
        </p:spPr>
      </p:pic>
      <p:sp>
        <p:nvSpPr>
          <p:cNvPr id="8" name="TextBox 7"/>
          <p:cNvSpPr txBox="1"/>
          <p:nvPr/>
        </p:nvSpPr>
        <p:spPr>
          <a:xfrm>
            <a:off x="7244680" y="50215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9" name="TextBox 8"/>
          <p:cNvSpPr txBox="1"/>
          <p:nvPr/>
        </p:nvSpPr>
        <p:spPr>
          <a:xfrm>
            <a:off x="7397080" y="51739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TextBox 9"/>
          <p:cNvSpPr txBox="1"/>
          <p:nvPr/>
        </p:nvSpPr>
        <p:spPr>
          <a:xfrm>
            <a:off x="7549480" y="53263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1" name="TextBox 10"/>
          <p:cNvSpPr txBox="1"/>
          <p:nvPr/>
        </p:nvSpPr>
        <p:spPr>
          <a:xfrm>
            <a:off x="5292080" y="55892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4" name="Rectangle 23"/>
          <p:cNvSpPr/>
          <p:nvPr/>
        </p:nvSpPr>
        <p:spPr>
          <a:xfrm>
            <a:off x="5868144" y="4365104"/>
            <a:ext cx="273630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TextBox 18"/>
          <p:cNvSpPr txBox="1"/>
          <p:nvPr/>
        </p:nvSpPr>
        <p:spPr>
          <a:xfrm>
            <a:off x="5940152" y="4437112"/>
            <a:ext cx="596226" cy="24622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s-E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5940152" y="4797152"/>
            <a:ext cx="596226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es-E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5940152" y="5157192"/>
            <a:ext cx="596226" cy="24622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s-E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5940152" y="5517232"/>
            <a:ext cx="596226" cy="24622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es-E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5940152" y="5877272"/>
            <a:ext cx="596226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6660232" y="5157192"/>
            <a:ext cx="847328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Crítico</a:t>
            </a:r>
            <a:endParaRPr lang="es-E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660232" y="4437112"/>
            <a:ext cx="596226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Bajo</a:t>
            </a:r>
            <a:endParaRPr lang="es-E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660232" y="4797152"/>
            <a:ext cx="85571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Medio</a:t>
            </a:r>
            <a:endParaRPr lang="es-E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660232" y="5517232"/>
            <a:ext cx="91095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Severo</a:t>
            </a:r>
            <a:endParaRPr lang="es-E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60232" y="5877272"/>
            <a:ext cx="900000" cy="3360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b="1" dirty="0" smtClean="0"/>
              <a:t>Sin</a:t>
            </a:r>
            <a:r>
              <a:rPr lang="es-ES" dirty="0" smtClean="0"/>
              <a:t> </a:t>
            </a:r>
            <a:r>
              <a:rPr lang="es-ES" sz="1400" b="1" dirty="0" smtClean="0"/>
              <a:t>datos</a:t>
            </a:r>
            <a:endParaRPr lang="es-ES" sz="1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Zonas de influencia del narcotráfico</a:t>
            </a:r>
            <a:endParaRPr lang="es-ES" b="1" dirty="0"/>
          </a:p>
        </p:txBody>
      </p:sp>
      <p:pic>
        <p:nvPicPr>
          <p:cNvPr id="6" name="Content Placeholder 5" descr="MAPA DEL NARCOTRÁFIC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23950" y="1662906"/>
            <a:ext cx="6896100" cy="44005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32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Mapa de la pobreza según municipios</vt:lpstr>
      <vt:lpstr>Zonas de influencia del narcotráfico</vt:lpstr>
    </vt:vector>
  </TitlesOfParts>
  <Company>publico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</dc:creator>
  <cp:lastModifiedBy>Eric Olson</cp:lastModifiedBy>
  <cp:revision>12</cp:revision>
  <dcterms:created xsi:type="dcterms:W3CDTF">2014-01-29T15:31:31Z</dcterms:created>
  <dcterms:modified xsi:type="dcterms:W3CDTF">2014-01-30T13:49:19Z</dcterms:modified>
</cp:coreProperties>
</file>