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handoutMasterIdLst>
    <p:handoutMasterId r:id="rId28"/>
  </p:handoutMasterIdLst>
  <p:sldIdLst>
    <p:sldId id="282" r:id="rId3"/>
    <p:sldId id="258" r:id="rId4"/>
    <p:sldId id="259" r:id="rId5"/>
    <p:sldId id="276" r:id="rId6"/>
    <p:sldId id="271" r:id="rId7"/>
    <p:sldId id="281" r:id="rId8"/>
    <p:sldId id="260" r:id="rId9"/>
    <p:sldId id="261" r:id="rId10"/>
    <p:sldId id="272" r:id="rId11"/>
    <p:sldId id="267" r:id="rId12"/>
    <p:sldId id="266" r:id="rId13"/>
    <p:sldId id="274" r:id="rId14"/>
    <p:sldId id="262" r:id="rId15"/>
    <p:sldId id="263" r:id="rId16"/>
    <p:sldId id="270" r:id="rId17"/>
    <p:sldId id="277" r:id="rId18"/>
    <p:sldId id="265" r:id="rId19"/>
    <p:sldId id="268" r:id="rId20"/>
    <p:sldId id="269" r:id="rId21"/>
    <p:sldId id="278" r:id="rId22"/>
    <p:sldId id="279" r:id="rId23"/>
    <p:sldId id="273" r:id="rId24"/>
    <p:sldId id="280" r:id="rId25"/>
    <p:sldId id="275" r:id="rId2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998" autoAdjust="0"/>
  </p:normalViewPr>
  <p:slideViewPr>
    <p:cSldViewPr showGuides="1">
      <p:cViewPr varScale="1">
        <p:scale>
          <a:sx n="65" d="100"/>
          <a:sy n="65" d="100"/>
        </p:scale>
        <p:origin x="132" y="78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20-May-18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20-May-18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89663" y="-10886"/>
            <a:ext cx="5995988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55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3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0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20-May-18</a:t>
            </a:fld>
            <a:endParaRPr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1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20-May-18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E0FA9E5-6744-4841-888F-9E7CC0C2B7EC}" type="datetimeFigureOut">
              <a:rPr lang="en-US" smtClean="0"/>
              <a:pPr/>
              <a:t>20-May-18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545454"/>
                </a:solidFill>
              </a:rPr>
              <a:t>Add a footer</a:t>
            </a:r>
            <a:endParaRPr lang="en-US"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>
                <a:solidFill>
                  <a:srgbClr val="545454"/>
                </a:solidFill>
              </a:rPr>
              <a:pPr/>
              <a:t>20-May-18</a:t>
            </a:fld>
            <a:endParaRPr lang="en-US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>
                <a:solidFill>
                  <a:srgbClr val="545454"/>
                </a:solidFill>
              </a:rPr>
              <a:pPr/>
              <a:t>‹#›</a:t>
            </a:fld>
            <a:endParaRPr 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4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>
                <a:lumMod val="84000"/>
              </a:schemeClr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1752600"/>
            <a:ext cx="9753600" cy="2514601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b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Wilson Centre, Washington DC</a:t>
            </a:r>
            <a:b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en-US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212" y="4724400"/>
            <a:ext cx="8305800" cy="19812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Remarks </a:t>
            </a:r>
            <a:r>
              <a:rPr lang="en-US" sz="1800" dirty="0" smtClean="0">
                <a:solidFill>
                  <a:schemeClr val="tx2"/>
                </a:solidFill>
              </a:rPr>
              <a:t>by:</a:t>
            </a:r>
          </a:p>
          <a:p>
            <a:endParaRPr lang="en-US" sz="1000" dirty="0" smtClean="0">
              <a:solidFill>
                <a:schemeClr val="tx2"/>
              </a:solidFill>
            </a:endParaRPr>
          </a:p>
          <a:p>
            <a:r>
              <a:rPr lang="en-US" sz="2800" b="1" u="sng" dirty="0" smtClean="0">
                <a:solidFill>
                  <a:schemeClr val="tx2"/>
                </a:solidFill>
              </a:rPr>
              <a:t>Dr</a:t>
            </a:r>
            <a:r>
              <a:rPr lang="en-US" sz="2800" b="1" u="sng" dirty="0">
                <a:solidFill>
                  <a:schemeClr val="tx2"/>
                </a:solidFill>
              </a:rPr>
              <a:t>. </a:t>
            </a:r>
            <a:r>
              <a:rPr lang="en-US" sz="2800" b="1" u="sng" dirty="0" smtClean="0">
                <a:solidFill>
                  <a:schemeClr val="tx2"/>
                </a:solidFill>
              </a:rPr>
              <a:t>Donald Kaberuka</a:t>
            </a:r>
          </a:p>
          <a:p>
            <a:endParaRPr lang="en-US" sz="700" b="1" u="sng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AU </a:t>
            </a:r>
            <a:r>
              <a:rPr lang="en-US" dirty="0">
                <a:solidFill>
                  <a:schemeClr val="tx2"/>
                </a:solidFill>
              </a:rPr>
              <a:t>High </a:t>
            </a:r>
            <a:r>
              <a:rPr lang="en-US" dirty="0" smtClean="0">
                <a:solidFill>
                  <a:schemeClr val="tx2"/>
                </a:solidFill>
              </a:rPr>
              <a:t>Representative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For </a:t>
            </a:r>
            <a:r>
              <a:rPr lang="en-US" dirty="0">
                <a:solidFill>
                  <a:schemeClr val="tx2"/>
                </a:solidFill>
              </a:rPr>
              <a:t>Financing the Union &amp; Peace </a:t>
            </a:r>
            <a:r>
              <a:rPr lang="en-US" dirty="0" smtClean="0">
                <a:solidFill>
                  <a:schemeClr val="tx2"/>
                </a:solidFill>
              </a:rPr>
              <a:t>Fund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94096" y="111975"/>
            <a:ext cx="8686801" cy="1066800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u="sng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WHAT IT IS  </a:t>
            </a:r>
            <a:r>
              <a:rPr lang="en-GB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en-GB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GB" dirty="0">
              <a:ln/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1" y="1066800"/>
            <a:ext cx="3700272" cy="2514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1" y="4002825"/>
            <a:ext cx="3776472" cy="2520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35" y="1066800"/>
            <a:ext cx="4331877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35" y="4002825"/>
            <a:ext cx="4331877" cy="25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1012" y="228600"/>
            <a:ext cx="8686801" cy="856957"/>
          </a:xfrm>
        </p:spPr>
        <p:txBody>
          <a:bodyPr/>
          <a:lstStyle/>
          <a:p>
            <a:pPr algn="ctr"/>
            <a:r>
              <a:rPr lang="en-GB" u="sng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WHAT IT IS NOT</a:t>
            </a:r>
            <a:endParaRPr lang="en-GB" u="sng" dirty="0">
              <a:ln/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1085557"/>
            <a:ext cx="6197600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2" y="17526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9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1" y="381000"/>
            <a:ext cx="8686801" cy="849422"/>
          </a:xfrm>
        </p:spPr>
        <p:txBody>
          <a:bodyPr>
            <a:normAutofit/>
          </a:bodyPr>
          <a:lstStyle/>
          <a:p>
            <a:pPr algn="ctr"/>
            <a:r>
              <a:rPr lang="en-GB" sz="4800" u="sng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CONCERNS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856220"/>
              </p:ext>
            </p:extLst>
          </p:nvPr>
        </p:nvGraphicFramePr>
        <p:xfrm>
          <a:off x="912812" y="1600200"/>
          <a:ext cx="10363200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/>
                <a:gridCol w="5181600"/>
              </a:tblGrid>
              <a:tr h="20345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DUMPING </a:t>
                      </a:r>
                    </a:p>
                    <a:p>
                      <a:pPr algn="ctr"/>
                      <a:endParaRPr lang="en-GB" sz="2400" dirty="0" smtClean="0"/>
                    </a:p>
                    <a:p>
                      <a:pPr algn="ctr"/>
                      <a:r>
                        <a:rPr lang="en-GB" sz="2400" dirty="0" smtClean="0"/>
                        <a:t>JOBS</a:t>
                      </a:r>
                    </a:p>
                    <a:p>
                      <a:pPr algn="ctr"/>
                      <a:endParaRPr lang="en-GB" sz="2400" dirty="0" smtClean="0"/>
                    </a:p>
                    <a:p>
                      <a:pPr algn="ctr"/>
                      <a:r>
                        <a:rPr lang="en-GB" sz="2400" dirty="0" smtClean="0"/>
                        <a:t>RULES OF</a:t>
                      </a:r>
                      <a:r>
                        <a:rPr lang="en-GB" sz="2400" baseline="0" dirty="0" smtClean="0"/>
                        <a:t> ORIGIN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 smtClean="0"/>
                    </a:p>
                    <a:p>
                      <a:pPr algn="ctr"/>
                      <a:endParaRPr lang="en-GB" sz="2400" dirty="0" smtClean="0"/>
                    </a:p>
                    <a:p>
                      <a:pPr algn="ctr"/>
                      <a:r>
                        <a:rPr lang="en-GB" sz="2400" dirty="0" smtClean="0"/>
                        <a:t>REVENUE LOSS</a:t>
                      </a:r>
                      <a:endParaRPr lang="en-GB" sz="2400" dirty="0"/>
                    </a:p>
                  </a:txBody>
                  <a:tcPr/>
                </a:tc>
              </a:tr>
              <a:tr h="2034540">
                <a:tc>
                  <a:txBody>
                    <a:bodyPr/>
                    <a:lstStyle/>
                    <a:p>
                      <a:pPr algn="ctr"/>
                      <a:endParaRPr lang="en-GB" sz="2400" dirty="0" smtClean="0"/>
                    </a:p>
                    <a:p>
                      <a:pPr algn="ctr"/>
                      <a:r>
                        <a:rPr lang="en-GB" sz="2400" dirty="0" smtClean="0"/>
                        <a:t>DISPUTE</a:t>
                      </a:r>
                      <a:r>
                        <a:rPr lang="en-GB" sz="2400" baseline="0" dirty="0" smtClean="0"/>
                        <a:t> RESOLUTION</a:t>
                      </a:r>
                    </a:p>
                    <a:p>
                      <a:pPr algn="ctr"/>
                      <a:endParaRPr lang="en-GB" sz="2400" baseline="0" dirty="0" smtClean="0"/>
                    </a:p>
                    <a:p>
                      <a:pPr algn="ctr"/>
                      <a:r>
                        <a:rPr lang="en-GB" sz="2400" baseline="0" dirty="0" smtClean="0"/>
                        <a:t>SAFE GUARDS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 smtClean="0"/>
                    </a:p>
                    <a:p>
                      <a:pPr algn="ctr"/>
                      <a:r>
                        <a:rPr lang="en-GB" sz="2400" dirty="0" smtClean="0"/>
                        <a:t>INFANT INDUSTRY</a:t>
                      </a:r>
                    </a:p>
                    <a:p>
                      <a:pPr algn="ctr"/>
                      <a:endParaRPr lang="en-GB" sz="2400" dirty="0" smtClean="0"/>
                    </a:p>
                    <a:p>
                      <a:pPr algn="ctr"/>
                      <a:r>
                        <a:rPr lang="en-GB" sz="2400" dirty="0" smtClean="0"/>
                        <a:t>TRANSITIONAL MEASURES</a:t>
                      </a:r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60612" y="5985302"/>
            <a:ext cx="7467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GB" sz="2400" b="1" dirty="0" smtClean="0"/>
              <a:t>TAKEN CARE OF</a:t>
            </a:r>
          </a:p>
        </p:txBody>
      </p:sp>
    </p:spTree>
    <p:extLst>
      <p:ext uri="{BB962C8B-B14F-4D97-AF65-F5344CB8AC3E}">
        <p14:creationId xmlns:p14="http://schemas.microsoft.com/office/powerpoint/2010/main" val="173380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0812" y="178383"/>
            <a:ext cx="790216" cy="6527217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wordArtVert" wrap="square" rtlCol="0" anchor="ctr" anchorCtr="1">
            <a:spAutoFit/>
          </a:bodyPr>
          <a:lstStyle/>
          <a:p>
            <a:r>
              <a:rPr lang="en-GB" sz="3000" b="1" smtClean="0">
                <a:solidFill>
                  <a:schemeClr val="bg1"/>
                </a:solidFill>
              </a:rPr>
              <a:t>SENSITIVE</a:t>
            </a:r>
            <a:endParaRPr lang="en-GB" sz="3000" b="1" dirty="0" smtClean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304800"/>
            <a:ext cx="10963274" cy="6264728"/>
          </a:xfrm>
        </p:spPr>
      </p:pic>
    </p:spTree>
    <p:extLst>
      <p:ext uri="{BB962C8B-B14F-4D97-AF65-F5344CB8AC3E}">
        <p14:creationId xmlns:p14="http://schemas.microsoft.com/office/powerpoint/2010/main" val="1173429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191381"/>
            <a:ext cx="5638800" cy="32783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3657600"/>
            <a:ext cx="6014492" cy="30072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7812" y="1210270"/>
            <a:ext cx="4876800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5400" dirty="0" smtClean="0"/>
              <a:t>EXCLUDED</a:t>
            </a:r>
          </a:p>
        </p:txBody>
      </p:sp>
    </p:spTree>
    <p:extLst>
      <p:ext uri="{BB962C8B-B14F-4D97-AF65-F5344CB8AC3E}">
        <p14:creationId xmlns:p14="http://schemas.microsoft.com/office/powerpoint/2010/main" val="4259246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1485472"/>
            <a:ext cx="4057420" cy="4153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73" y="1477267"/>
            <a:ext cx="4270426" cy="4161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51" y="1981200"/>
            <a:ext cx="3481361" cy="3276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15531" y="326649"/>
            <a:ext cx="48768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GB" sz="5200" b="1" u="sng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805214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12190414" cy="60198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74811" y="228600"/>
            <a:ext cx="8686801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u="sng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WHY NOW</a:t>
            </a:r>
            <a:endParaRPr lang="en-GB" u="sng" dirty="0">
              <a:ln/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278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533400"/>
            <a:ext cx="432435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3429000"/>
            <a:ext cx="3810000" cy="310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1828800"/>
            <a:ext cx="3208791" cy="366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52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1012" y="533400"/>
            <a:ext cx="8686801" cy="762000"/>
          </a:xfrm>
        </p:spPr>
        <p:txBody>
          <a:bodyPr>
            <a:normAutofit/>
          </a:bodyPr>
          <a:lstStyle/>
          <a:p>
            <a:pPr algn="ctr"/>
            <a:r>
              <a:rPr lang="en-GB" u="sng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COMPLEMENTARY MEASURES</a:t>
            </a:r>
            <a:endParaRPr lang="en-GB" u="sng" dirty="0">
              <a:ln/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1" y="1828800"/>
            <a:ext cx="5610771" cy="449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1828800"/>
            <a:ext cx="5610758" cy="449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557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1012" y="76200"/>
            <a:ext cx="8686801" cy="685800"/>
          </a:xfrm>
        </p:spPr>
        <p:txBody>
          <a:bodyPr>
            <a:normAutofit/>
          </a:bodyPr>
          <a:lstStyle/>
          <a:p>
            <a:pPr algn="ctr"/>
            <a:r>
              <a:rPr lang="en-GB" u="sng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CONTEXT</a:t>
            </a:r>
            <a:endParaRPr lang="en-GB" u="sng" dirty="0">
              <a:ln/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987376"/>
            <a:ext cx="9601200" cy="5718224"/>
          </a:xfrm>
        </p:spPr>
      </p:pic>
    </p:spTree>
    <p:extLst>
      <p:ext uri="{BB962C8B-B14F-4D97-AF65-F5344CB8AC3E}">
        <p14:creationId xmlns:p14="http://schemas.microsoft.com/office/powerpoint/2010/main" val="80765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228600"/>
            <a:ext cx="1204685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8"/>
            <a:ext cx="12188825" cy="68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6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59"/>
            <a:ext cx="12200328" cy="708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990600"/>
            <a:ext cx="3465946" cy="52029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51" y="3505200"/>
            <a:ext cx="5105400" cy="3170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12" y="457200"/>
            <a:ext cx="4030831" cy="276225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202" y="457200"/>
            <a:ext cx="413510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1012" y="76200"/>
            <a:ext cx="8686801" cy="685800"/>
          </a:xfrm>
        </p:spPr>
        <p:txBody>
          <a:bodyPr>
            <a:normAutofit/>
          </a:bodyPr>
          <a:lstStyle/>
          <a:p>
            <a:pPr algn="ctr"/>
            <a:r>
              <a:rPr lang="en-GB" u="sng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CONTEXT</a:t>
            </a:r>
            <a:endParaRPr lang="en-GB" u="sng" dirty="0">
              <a:ln/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914400"/>
            <a:ext cx="10363199" cy="5812024"/>
          </a:xfrm>
        </p:spPr>
      </p:pic>
    </p:spTree>
    <p:extLst>
      <p:ext uri="{BB962C8B-B14F-4D97-AF65-F5344CB8AC3E}">
        <p14:creationId xmlns:p14="http://schemas.microsoft.com/office/powerpoint/2010/main" val="426682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2" y="0"/>
            <a:ext cx="6062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3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1" y="76200"/>
            <a:ext cx="11340831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3212" y="5934670"/>
            <a:ext cx="3187432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GB" b="1" u="sng" dirty="0" smtClean="0"/>
              <a:t>Acknowledgment</a:t>
            </a:r>
          </a:p>
          <a:p>
            <a:r>
              <a:rPr lang="en-GB" b="1" dirty="0" smtClean="0"/>
              <a:t>Author: KEITH LOWE, 2012</a:t>
            </a:r>
          </a:p>
          <a:p>
            <a:r>
              <a:rPr lang="en-GB" b="1" dirty="0" smtClean="0"/>
              <a:t>Viking, Penguin Books</a:t>
            </a:r>
          </a:p>
        </p:txBody>
      </p:sp>
    </p:spTree>
    <p:extLst>
      <p:ext uri="{BB962C8B-B14F-4D97-AF65-F5344CB8AC3E}">
        <p14:creationId xmlns:p14="http://schemas.microsoft.com/office/powerpoint/2010/main" val="277289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67" y="0"/>
            <a:ext cx="682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4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37513"/>
            <a:ext cx="6447491" cy="6820487"/>
          </a:xfrm>
        </p:spPr>
      </p:pic>
    </p:spTree>
    <p:extLst>
      <p:ext uri="{BB962C8B-B14F-4D97-AF65-F5344CB8AC3E}">
        <p14:creationId xmlns:p14="http://schemas.microsoft.com/office/powerpoint/2010/main" val="207067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455612" y="230660"/>
            <a:ext cx="11353800" cy="643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9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2" y="457200"/>
            <a:ext cx="4457700" cy="60497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151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 Mwl. NYERERE IN THE SOUTH  AFRICA PARLIAMENT (youtubemp4.t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012" y="152399"/>
            <a:ext cx="10287000" cy="6548071"/>
          </a:xfrm>
        </p:spPr>
      </p:pic>
    </p:spTree>
    <p:extLst>
      <p:ext uri="{BB962C8B-B14F-4D97-AF65-F5344CB8AC3E}">
        <p14:creationId xmlns:p14="http://schemas.microsoft.com/office/powerpoint/2010/main" val="338813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1" y="162453"/>
            <a:ext cx="8686801" cy="904347"/>
          </a:xfrm>
        </p:spPr>
        <p:txBody>
          <a:bodyPr>
            <a:normAutofit/>
          </a:bodyPr>
          <a:lstStyle/>
          <a:p>
            <a:pPr algn="ctr"/>
            <a:r>
              <a:rPr lang="en-GB" u="sng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INTRA REGIONAL TRADE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228730"/>
              </p:ext>
            </p:extLst>
          </p:nvPr>
        </p:nvGraphicFramePr>
        <p:xfrm>
          <a:off x="1674812" y="1295400"/>
          <a:ext cx="8686800" cy="4284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389483">
                <a:tc>
                  <a:txBody>
                    <a:bodyPr/>
                    <a:lstStyle/>
                    <a:p>
                      <a:endParaRPr lang="en-GB" sz="1900" dirty="0"/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% OF TOTAL</a:t>
                      </a:r>
                      <a:endParaRPr lang="en-GB" sz="1900" dirty="0"/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EU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63.6</a:t>
                      </a:r>
                      <a:endParaRPr lang="en-GB" sz="1900" dirty="0"/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ASEAN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24.2</a:t>
                      </a:r>
                      <a:endParaRPr lang="en-GB" sz="1900" dirty="0"/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SADCC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20.6</a:t>
                      </a:r>
                      <a:endParaRPr lang="en-GB" sz="1900" dirty="0"/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EAC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20.3</a:t>
                      </a:r>
                      <a:endParaRPr lang="en-GB" sz="1900" dirty="0"/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MERCOSUR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13.0</a:t>
                      </a:r>
                      <a:endParaRPr lang="en-GB" sz="1900" dirty="0"/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ECOWAS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10.6</a:t>
                      </a:r>
                      <a:endParaRPr lang="en-GB" sz="1900" dirty="0"/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COMESA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10.2</a:t>
                      </a:r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AMU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4.1</a:t>
                      </a:r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smtClean="0"/>
                        <a:t>CEMAC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3.1</a:t>
                      </a:r>
                    </a:p>
                  </a:txBody>
                  <a:tcPr marL="96037" marR="96037" marT="48019" marB="48019"/>
                </a:tc>
              </a:tr>
              <a:tr h="389483"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ECCAS</a:t>
                      </a:r>
                    </a:p>
                  </a:txBody>
                  <a:tcPr marL="96037" marR="96037" marT="48019" marB="48019"/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1.8</a:t>
                      </a:r>
                    </a:p>
                  </a:txBody>
                  <a:tcPr marL="96037" marR="96037" marT="48019" marB="48019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51012" y="5845314"/>
            <a:ext cx="3733800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2000" b="1" dirty="0" smtClean="0"/>
              <a:t>Gains </a:t>
            </a:r>
            <a:r>
              <a:rPr lang="en-GB" sz="2000" b="1" dirty="0" err="1" smtClean="0"/>
              <a:t>p.a</a:t>
            </a:r>
            <a:r>
              <a:rPr lang="en-GB" sz="2000" b="1" dirty="0" smtClean="0"/>
              <a:t>   = 16Bn</a:t>
            </a:r>
          </a:p>
          <a:p>
            <a:r>
              <a:rPr lang="en-GB" sz="2000" b="1" dirty="0" smtClean="0"/>
              <a:t> + Trade      = 30% - 42%</a:t>
            </a:r>
          </a:p>
        </p:txBody>
      </p:sp>
    </p:spTree>
    <p:extLst>
      <p:ext uri="{BB962C8B-B14F-4D97-AF65-F5344CB8AC3E}">
        <p14:creationId xmlns:p14="http://schemas.microsoft.com/office/powerpoint/2010/main" val="165824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strategy presentation.potx" id="{A5F13A6F-AB02-4A73-816C-34C20B6AA795}" vid="{DE7FCDCE-56F1-4731-A067-3AC58DCA2BCA}"/>
    </a:ext>
  </a:extLst>
</a:theme>
</file>

<file path=ppt/theme/theme2.xml><?xml version="1.0" encoding="utf-8"?>
<a:theme xmlns:a="http://schemas.openxmlformats.org/drawingml/2006/main" name="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3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strategy presentation</Template>
  <TotalTime>3183</TotalTime>
  <Words>104</Words>
  <Application>Microsoft Office PowerPoint</Application>
  <PresentationFormat>Custom</PresentationFormat>
  <Paragraphs>61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Palatino Linotype</vt:lpstr>
      <vt:lpstr>Business strategy presentation</vt:lpstr>
      <vt:lpstr>African continent presentation 16x9</vt:lpstr>
      <vt:lpstr>AFRICA DAY Wilson Centre, Washington DC 25th May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 REGIONAL TRADE</vt:lpstr>
      <vt:lpstr>WHAT IT IS   </vt:lpstr>
      <vt:lpstr>WHAT IT IS NOT</vt:lpstr>
      <vt:lpstr>CONCERNS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COMPLEMENTARY MEASURES</vt:lpstr>
      <vt:lpstr>CONTEXT</vt:lpstr>
      <vt:lpstr>PowerPoint Presentation</vt:lpstr>
      <vt:lpstr>PowerPoint Presentation</vt:lpstr>
      <vt:lpstr>PowerPoint Presentation</vt:lpstr>
      <vt:lpstr>CONTEXT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Recommending a Strategy</dc:title>
  <dc:creator>Diana</dc:creator>
  <cp:lastModifiedBy>Diana</cp:lastModifiedBy>
  <cp:revision>58</cp:revision>
  <dcterms:created xsi:type="dcterms:W3CDTF">2018-05-18T11:37:50Z</dcterms:created>
  <dcterms:modified xsi:type="dcterms:W3CDTF">2018-05-20T17:05:24Z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