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0"/>
  </p:notesMasterIdLst>
  <p:sldIdLst>
    <p:sldId id="267" r:id="rId2"/>
    <p:sldId id="302" r:id="rId3"/>
    <p:sldId id="306" r:id="rId4"/>
    <p:sldId id="324" r:id="rId5"/>
    <p:sldId id="328" r:id="rId6"/>
    <p:sldId id="314" r:id="rId7"/>
    <p:sldId id="303" r:id="rId8"/>
    <p:sldId id="319" r:id="rId9"/>
    <p:sldId id="329" r:id="rId10"/>
    <p:sldId id="307" r:id="rId11"/>
    <p:sldId id="320" r:id="rId12"/>
    <p:sldId id="308" r:id="rId13"/>
    <p:sldId id="309" r:id="rId14"/>
    <p:sldId id="310" r:id="rId15"/>
    <p:sldId id="311" r:id="rId16"/>
    <p:sldId id="321" r:id="rId17"/>
    <p:sldId id="322" r:id="rId18"/>
    <p:sldId id="327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FCC00"/>
    <a:srgbClr val="A6A6A6"/>
    <a:srgbClr val="33CCCC"/>
    <a:srgbClr val="E46C0A"/>
    <a:srgbClr val="FF0000"/>
    <a:srgbClr val="669900"/>
    <a:srgbClr val="4F81BD"/>
    <a:srgbClr val="E6B9B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Hoja1!$A$2:$A$13</c:f>
              <c:strCache>
                <c:ptCount val="12"/>
                <c:pt idx="0">
                  <c:v>PAN</c:v>
                </c:pt>
                <c:pt idx="1">
                  <c:v>PRI</c:v>
                </c:pt>
                <c:pt idx="2">
                  <c:v>PRD</c:v>
                </c:pt>
                <c:pt idx="3">
                  <c:v>PVEM</c:v>
                </c:pt>
                <c:pt idx="4">
                  <c:v>PT</c:v>
                </c:pt>
                <c:pt idx="5">
                  <c:v>MC</c:v>
                </c:pt>
                <c:pt idx="6">
                  <c:v>PANAL</c:v>
                </c:pt>
                <c:pt idx="7">
                  <c:v>PRI PVEM</c:v>
                </c:pt>
                <c:pt idx="8">
                  <c:v>PRD PT MC</c:v>
                </c:pt>
                <c:pt idx="9">
                  <c:v>PRD PT MC</c:v>
                </c:pt>
                <c:pt idx="10">
                  <c:v>PRD MC</c:v>
                </c:pt>
                <c:pt idx="11">
                  <c:v>PT MC</c:v>
                </c:pt>
              </c:strCache>
            </c:strRef>
          </c:cat>
          <c:val>
            <c:numRef>
              <c:f>Hoja1!$B$2:$B$13</c:f>
              <c:numCache>
                <c:formatCode>0.0%</c:formatCode>
                <c:ptCount val="12"/>
                <c:pt idx="0">
                  <c:v>0.26061538461538453</c:v>
                </c:pt>
                <c:pt idx="1">
                  <c:v>0.29682051282051292</c:v>
                </c:pt>
                <c:pt idx="2">
                  <c:v>0.19866666666666669</c:v>
                </c:pt>
                <c:pt idx="3">
                  <c:v>1.9589743589743587E-2</c:v>
                </c:pt>
                <c:pt idx="4">
                  <c:v>2.5435897435897449E-2</c:v>
                </c:pt>
                <c:pt idx="5">
                  <c:v>2.051282051282052E-2</c:v>
                </c:pt>
                <c:pt idx="6">
                  <c:v>2.3487179487179505E-2</c:v>
                </c:pt>
                <c:pt idx="7">
                  <c:v>7.5487179487179479E-2</c:v>
                </c:pt>
                <c:pt idx="8">
                  <c:v>6.0923076923076941E-2</c:v>
                </c:pt>
                <c:pt idx="9">
                  <c:v>1.2923076923076919E-2</c:v>
                </c:pt>
                <c:pt idx="10">
                  <c:v>3.6923076923076944E-3</c:v>
                </c:pt>
                <c:pt idx="11">
                  <c:v>1.8461538461538472E-3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"/>
        <c:axId val="80251136"/>
        <c:axId val="80252928"/>
      </c:barChart>
      <c:catAx>
        <c:axId val="80251136"/>
        <c:scaling>
          <c:orientation val="maxMin"/>
        </c:scaling>
        <c:delete val="0"/>
        <c:axPos val="l"/>
        <c:majorGridlines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>
                <a:solidFill>
                  <a:schemeClr val="tx1"/>
                </a:solidFill>
              </a:defRPr>
            </a:pPr>
            <a:endParaRPr lang="en-US"/>
          </a:p>
        </c:txPr>
        <c:crossAx val="80252928"/>
        <c:crosses val="autoZero"/>
        <c:auto val="1"/>
        <c:lblAlgn val="ctr"/>
        <c:lblOffset val="100"/>
        <c:noMultiLvlLbl val="0"/>
      </c:catAx>
      <c:valAx>
        <c:axId val="80252928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80251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JVM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Economic growth (29%)</c:v>
                </c:pt>
                <c:pt idx="1">
                  <c:v>To combat insecurity (37%)</c:v>
                </c:pt>
                <c:pt idx="2">
                  <c:v>Both (30%)</c:v>
                </c:pt>
              </c:strCache>
            </c:strRef>
          </c:cat>
          <c:val>
            <c:numRef>
              <c:f>Hoja1!$B$2:$B$4</c:f>
              <c:numCache>
                <c:formatCode>0</c:formatCode>
                <c:ptCount val="3"/>
                <c:pt idx="0">
                  <c:v>28.128460686600221</c:v>
                </c:pt>
                <c:pt idx="1">
                  <c:v>29.259339235586253</c:v>
                </c:pt>
                <c:pt idx="2">
                  <c:v>26.71035386631717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EPN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Economic growth (29%)</c:v>
                </c:pt>
                <c:pt idx="1">
                  <c:v>To combat insecurity (37%)</c:v>
                </c:pt>
                <c:pt idx="2">
                  <c:v>Both (30%)</c:v>
                </c:pt>
              </c:strCache>
            </c:strRef>
          </c:cat>
          <c:val>
            <c:numRef>
              <c:f>Hoja1!$C$2:$C$4</c:f>
              <c:numCache>
                <c:formatCode>0</c:formatCode>
                <c:ptCount val="3"/>
                <c:pt idx="0">
                  <c:v>35.769656699889261</c:v>
                </c:pt>
                <c:pt idx="1">
                  <c:v>38.371841934787291</c:v>
                </c:pt>
                <c:pt idx="2">
                  <c:v>36.408912188728721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AMLO</c:v>
                </c:pt>
              </c:strCache>
            </c:strRef>
          </c:tx>
          <c:spPr>
            <a:ln w="76200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3.0875000000000017E-2"/>
                  <c:y val="-3.6218750000000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Economic growth (29%)</c:v>
                </c:pt>
                <c:pt idx="1">
                  <c:v>To combat insecurity (37%)</c:v>
                </c:pt>
                <c:pt idx="2">
                  <c:v>Both (30%)</c:v>
                </c:pt>
              </c:strCache>
            </c:strRef>
          </c:cat>
          <c:val>
            <c:numRef>
              <c:f>Hoja1!$D$2:$D$4</c:f>
              <c:numCache>
                <c:formatCode>0</c:formatCode>
                <c:ptCount val="3"/>
                <c:pt idx="0">
                  <c:v>33.720930232558167</c:v>
                </c:pt>
                <c:pt idx="1">
                  <c:v>30.015115525804365</c:v>
                </c:pt>
                <c:pt idx="2">
                  <c:v>34.285714285714285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497216"/>
        <c:axId val="91498752"/>
      </c:lineChart>
      <c:catAx>
        <c:axId val="91497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91498752"/>
        <c:crosses val="autoZero"/>
        <c:auto val="1"/>
        <c:lblAlgn val="ctr"/>
        <c:lblOffset val="100"/>
        <c:noMultiLvlLbl val="0"/>
      </c:catAx>
      <c:valAx>
        <c:axId val="9149875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en-US"/>
          </a:p>
        </c:txPr>
        <c:crossAx val="9149721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Hoja1!$A$2:$A$5</c:f>
              <c:strCache>
                <c:ptCount val="4"/>
                <c:pt idx="0">
                  <c:v>Josefina Eugenia Vázquez Mota</c:v>
                </c:pt>
                <c:pt idx="1">
                  <c:v>Enrique Peña Nieto</c:v>
                </c:pt>
                <c:pt idx="2">
                  <c:v>Andrés Manuel López Obrador</c:v>
                </c:pt>
                <c:pt idx="3">
                  <c:v>Gabriel Quadri de la Torre</c:v>
                </c:pt>
              </c:strCache>
            </c:strRef>
          </c:cat>
          <c:val>
            <c:numRef>
              <c:f>Hoja1!$B$2:$B$5</c:f>
              <c:numCache>
                <c:formatCode>0.00%</c:formatCode>
                <c:ptCount val="4"/>
                <c:pt idx="0">
                  <c:v>0.26061538461538464</c:v>
                </c:pt>
                <c:pt idx="1">
                  <c:v>0.39189743589743603</c:v>
                </c:pt>
                <c:pt idx="2">
                  <c:v>0.32400000000000012</c:v>
                </c:pt>
                <c:pt idx="3">
                  <c:v>2.3487179487179512E-2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84937344"/>
        <c:axId val="84943232"/>
      </c:barChart>
      <c:catAx>
        <c:axId val="84937344"/>
        <c:scaling>
          <c:orientation val="maxMin"/>
        </c:scaling>
        <c:delete val="0"/>
        <c:axPos val="l"/>
        <c:majorGridlines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>
                <a:solidFill>
                  <a:schemeClr val="tx1"/>
                </a:solidFill>
              </a:defRPr>
            </a:pPr>
            <a:endParaRPr lang="en-US"/>
          </a:p>
        </c:txPr>
        <c:crossAx val="84943232"/>
        <c:crosses val="autoZero"/>
        <c:auto val="1"/>
        <c:lblAlgn val="ctr"/>
        <c:lblOffset val="100"/>
        <c:noMultiLvlLbl val="0"/>
      </c:catAx>
      <c:valAx>
        <c:axId val="84943232"/>
        <c:scaling>
          <c:orientation val="minMax"/>
        </c:scaling>
        <c:delete val="1"/>
        <c:axPos val="t"/>
        <c:numFmt formatCode="0.00%" sourceLinked="1"/>
        <c:majorTickMark val="out"/>
        <c:minorTickMark val="none"/>
        <c:tickLblPos val="none"/>
        <c:crossAx val="84937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4"/>
              <c:delete val="1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Hoja1!$A$2:$A$5</c:f>
              <c:strCache>
                <c:ptCount val="4"/>
                <c:pt idx="0">
                  <c:v>Josefina Eugenia Vázquez Mota</c:v>
                </c:pt>
                <c:pt idx="1">
                  <c:v>Enrique Peña Nieto</c:v>
                </c:pt>
                <c:pt idx="2">
                  <c:v>Andrés Manuel López Obrador</c:v>
                </c:pt>
                <c:pt idx="3">
                  <c:v>Gabriel Quadri de la Torre</c:v>
                </c:pt>
              </c:strCache>
            </c:strRef>
          </c:cat>
          <c:val>
            <c:numRef>
              <c:f>Hoja1!$B$2:$B$5</c:f>
              <c:numCache>
                <c:formatCode>0.00%</c:formatCode>
                <c:ptCount val="4"/>
                <c:pt idx="0">
                  <c:v>0.25142596753495017</c:v>
                </c:pt>
                <c:pt idx="1">
                  <c:v>0.40226795417794531</c:v>
                </c:pt>
                <c:pt idx="2">
                  <c:v>0.31610856026489953</c:v>
                </c:pt>
                <c:pt idx="3">
                  <c:v>3.0197518022205588E-2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85034112"/>
        <c:axId val="85035648"/>
      </c:barChart>
      <c:catAx>
        <c:axId val="85034112"/>
        <c:scaling>
          <c:orientation val="maxMin"/>
        </c:scaling>
        <c:delete val="0"/>
        <c:axPos val="l"/>
        <c:majorGridlines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>
                <a:solidFill>
                  <a:schemeClr val="tx1"/>
                </a:solidFill>
              </a:defRPr>
            </a:pPr>
            <a:endParaRPr lang="en-US"/>
          </a:p>
        </c:txPr>
        <c:crossAx val="85035648"/>
        <c:crosses val="autoZero"/>
        <c:auto val="1"/>
        <c:lblAlgn val="ctr"/>
        <c:lblOffset val="100"/>
        <c:noMultiLvlLbl val="0"/>
      </c:catAx>
      <c:valAx>
        <c:axId val="85035648"/>
        <c:scaling>
          <c:orientation val="minMax"/>
        </c:scaling>
        <c:delete val="1"/>
        <c:axPos val="t"/>
        <c:numFmt formatCode="0.00%" sourceLinked="1"/>
        <c:majorTickMark val="out"/>
        <c:minorTickMark val="none"/>
        <c:tickLblPos val="none"/>
        <c:crossAx val="85034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12"/>
              <c:delete val="1"/>
            </c:dLbl>
            <c:dLbl>
              <c:idx val="13"/>
              <c:delete val="1"/>
            </c:dLbl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Hoja1!$A$2:$A$13</c:f>
              <c:strCache>
                <c:ptCount val="12"/>
                <c:pt idx="0">
                  <c:v>PAN</c:v>
                </c:pt>
                <c:pt idx="1">
                  <c:v>PRI</c:v>
                </c:pt>
                <c:pt idx="2">
                  <c:v>PRD</c:v>
                </c:pt>
                <c:pt idx="3">
                  <c:v>PVEM</c:v>
                </c:pt>
                <c:pt idx="4">
                  <c:v>PT</c:v>
                </c:pt>
                <c:pt idx="5">
                  <c:v>MC</c:v>
                </c:pt>
                <c:pt idx="6">
                  <c:v>PANAL</c:v>
                </c:pt>
                <c:pt idx="7">
                  <c:v>PRI PVEM</c:v>
                </c:pt>
                <c:pt idx="8">
                  <c:v>PRD PT MC</c:v>
                </c:pt>
                <c:pt idx="9">
                  <c:v>PRD PT MC</c:v>
                </c:pt>
                <c:pt idx="10">
                  <c:v>PRD MC</c:v>
                </c:pt>
                <c:pt idx="11">
                  <c:v>PT MC</c:v>
                </c:pt>
              </c:strCache>
            </c:strRef>
          </c:cat>
          <c:val>
            <c:numRef>
              <c:f>Hoja1!$B$2:$B$13</c:f>
              <c:numCache>
                <c:formatCode>0.0%</c:formatCode>
                <c:ptCount val="12"/>
                <c:pt idx="0">
                  <c:v>0.25142596753494845</c:v>
                </c:pt>
                <c:pt idx="1">
                  <c:v>0.34126057085480088</c:v>
                </c:pt>
                <c:pt idx="2">
                  <c:v>0.23017851917110169</c:v>
                </c:pt>
                <c:pt idx="3">
                  <c:v>2.5119418741279979E-2</c:v>
                </c:pt>
                <c:pt idx="4">
                  <c:v>2.8505175877465809E-2</c:v>
                </c:pt>
                <c:pt idx="5">
                  <c:v>1.5642317337510741E-2</c:v>
                </c:pt>
                <c:pt idx="6">
                  <c:v>3.019751802220539E-2</c:v>
                </c:pt>
                <c:pt idx="7">
                  <c:v>3.5887964581862816E-2</c:v>
                </c:pt>
                <c:pt idx="8">
                  <c:v>2.603341490163932E-2</c:v>
                </c:pt>
                <c:pt idx="9">
                  <c:v>1.108340565850066E-2</c:v>
                </c:pt>
                <c:pt idx="10">
                  <c:v>2.910334602783921E-3</c:v>
                </c:pt>
                <c:pt idx="11">
                  <c:v>1.7553927159009194E-3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"/>
        <c:axId val="87216128"/>
        <c:axId val="87217664"/>
      </c:barChart>
      <c:catAx>
        <c:axId val="87216128"/>
        <c:scaling>
          <c:orientation val="maxMin"/>
        </c:scaling>
        <c:delete val="0"/>
        <c:axPos val="l"/>
        <c:majorGridlines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>
                <a:solidFill>
                  <a:schemeClr val="tx1"/>
                </a:solidFill>
              </a:defRPr>
            </a:pPr>
            <a:endParaRPr lang="en-US"/>
          </a:p>
        </c:txPr>
        <c:crossAx val="87217664"/>
        <c:crosses val="autoZero"/>
        <c:auto val="1"/>
        <c:lblAlgn val="ctr"/>
        <c:lblOffset val="100"/>
        <c:noMultiLvlLbl val="0"/>
      </c:catAx>
      <c:valAx>
        <c:axId val="87217664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87216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Registered voters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Hoja1!$A$2:$A$7</c:f>
              <c:strCache>
                <c:ptCount val="6"/>
                <c:pt idx="0">
                  <c:v>Male</c:v>
                </c:pt>
                <c:pt idx="1">
                  <c:v>Female</c:v>
                </c:pt>
                <c:pt idx="2">
                  <c:v>Age 18-29</c:v>
                </c:pt>
                <c:pt idx="3">
                  <c:v>Age 30 - 44</c:v>
                </c:pt>
                <c:pt idx="4">
                  <c:v>Age 45 - 59</c:v>
                </c:pt>
                <c:pt idx="5">
                  <c:v>Age 60 or more</c:v>
                </c:pt>
              </c:strCache>
            </c:strRef>
          </c:cat>
          <c:val>
            <c:numRef>
              <c:f>Hoja1!$B$2:$B$7</c:f>
              <c:numCache>
                <c:formatCode>0.0</c:formatCode>
                <c:ptCount val="6"/>
                <c:pt idx="0">
                  <c:v>48.153437000000004</c:v>
                </c:pt>
                <c:pt idx="1">
                  <c:v>51.846563000000003</c:v>
                </c:pt>
                <c:pt idx="2">
                  <c:v>29.972275310000001</c:v>
                </c:pt>
                <c:pt idx="3">
                  <c:v>33.964125920000015</c:v>
                </c:pt>
                <c:pt idx="4">
                  <c:v>21.505927360000001</c:v>
                </c:pt>
                <c:pt idx="5">
                  <c:v>14.55767142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Exit Poll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Hoja1!$A$2:$A$7</c:f>
              <c:strCache>
                <c:ptCount val="6"/>
                <c:pt idx="0">
                  <c:v>Male</c:v>
                </c:pt>
                <c:pt idx="1">
                  <c:v>Female</c:v>
                </c:pt>
                <c:pt idx="2">
                  <c:v>Age 18-29</c:v>
                </c:pt>
                <c:pt idx="3">
                  <c:v>Age 30 - 44</c:v>
                </c:pt>
                <c:pt idx="4">
                  <c:v>Age 45 - 59</c:v>
                </c:pt>
                <c:pt idx="5">
                  <c:v>Age 60 or more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48.2</c:v>
                </c:pt>
                <c:pt idx="1">
                  <c:v>51.8</c:v>
                </c:pt>
                <c:pt idx="2" formatCode="0.0">
                  <c:v>28.262083895497373</c:v>
                </c:pt>
                <c:pt idx="3" formatCode="0.0">
                  <c:v>32.966472961553407</c:v>
                </c:pt>
                <c:pt idx="4" formatCode="0.0">
                  <c:v>23.4214112695634</c:v>
                </c:pt>
                <c:pt idx="5" formatCode="0.0">
                  <c:v>15.350031873385815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699328"/>
        <c:axId val="79701120"/>
      </c:barChart>
      <c:catAx>
        <c:axId val="7969932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9701120"/>
        <c:crosses val="autoZero"/>
        <c:auto val="1"/>
        <c:lblAlgn val="ctr"/>
        <c:lblOffset val="100"/>
        <c:noMultiLvlLbl val="0"/>
      </c:catAx>
      <c:valAx>
        <c:axId val="7970112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7969932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JVM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Hoja1!$A$2:$A$7</c:f>
              <c:strCache>
                <c:ptCount val="6"/>
                <c:pt idx="0">
                  <c:v>Total</c:v>
                </c:pt>
                <c:pt idx="1">
                  <c:v>Male</c:v>
                </c:pt>
                <c:pt idx="2">
                  <c:v>Female</c:v>
                </c:pt>
                <c:pt idx="3">
                  <c:v>Age 18-29</c:v>
                </c:pt>
                <c:pt idx="4">
                  <c:v>Age 30 - 44</c:v>
                </c:pt>
                <c:pt idx="5">
                  <c:v>Age 45 - 59</c:v>
                </c:pt>
              </c:strCache>
            </c:strRef>
          </c:cat>
          <c:val>
            <c:numRef>
              <c:f>Hoja1!$B$2:$B$7</c:f>
              <c:numCache>
                <c:formatCode>0</c:formatCode>
                <c:ptCount val="6"/>
                <c:pt idx="0">
                  <c:v>25.408843799472024</c:v>
                </c:pt>
                <c:pt idx="1">
                  <c:v>24.00844772967265</c:v>
                </c:pt>
                <c:pt idx="2">
                  <c:v>27.977151861335436</c:v>
                </c:pt>
                <c:pt idx="3">
                  <c:v>25.408426483233004</c:v>
                </c:pt>
                <c:pt idx="4">
                  <c:v>27.406904217871919</c:v>
                </c:pt>
                <c:pt idx="5">
                  <c:v>25.288058659217878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EPN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Hoja1!$A$2:$A$7</c:f>
              <c:strCache>
                <c:ptCount val="6"/>
                <c:pt idx="0">
                  <c:v>Total</c:v>
                </c:pt>
                <c:pt idx="1">
                  <c:v>Male</c:v>
                </c:pt>
                <c:pt idx="2">
                  <c:v>Female</c:v>
                </c:pt>
                <c:pt idx="3">
                  <c:v>Age 18-29</c:v>
                </c:pt>
                <c:pt idx="4">
                  <c:v>Age 30 - 44</c:v>
                </c:pt>
                <c:pt idx="5">
                  <c:v>Age 45 - 59</c:v>
                </c:pt>
              </c:strCache>
            </c:strRef>
          </c:cat>
          <c:val>
            <c:numRef>
              <c:f>Hoja1!$C$2:$C$7</c:f>
              <c:numCache>
                <c:formatCode>0</c:formatCode>
                <c:ptCount val="6"/>
                <c:pt idx="0">
                  <c:v>38.207227210701504</c:v>
                </c:pt>
                <c:pt idx="1">
                  <c:v>39.146779303062296</c:v>
                </c:pt>
                <c:pt idx="2">
                  <c:v>39.231829820760275</c:v>
                </c:pt>
                <c:pt idx="3">
                  <c:v>35.669246202350251</c:v>
                </c:pt>
                <c:pt idx="4">
                  <c:v>39.634409930216755</c:v>
                </c:pt>
                <c:pt idx="5">
                  <c:v>40.834497206703894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AMLO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Hoja1!$A$2:$A$7</c:f>
              <c:strCache>
                <c:ptCount val="6"/>
                <c:pt idx="0">
                  <c:v>Total</c:v>
                </c:pt>
                <c:pt idx="1">
                  <c:v>Male</c:v>
                </c:pt>
                <c:pt idx="2">
                  <c:v>Female</c:v>
                </c:pt>
                <c:pt idx="3">
                  <c:v>Age 18-29</c:v>
                </c:pt>
                <c:pt idx="4">
                  <c:v>Age 30 - 44</c:v>
                </c:pt>
                <c:pt idx="5">
                  <c:v>Age 45 - 59</c:v>
                </c:pt>
              </c:strCache>
            </c:strRef>
          </c:cat>
          <c:val>
            <c:numRef>
              <c:f>Hoja1!$D$2:$D$7</c:f>
              <c:numCache>
                <c:formatCode>0</c:formatCode>
                <c:ptCount val="6"/>
                <c:pt idx="0">
                  <c:v>31.589607866806073</c:v>
                </c:pt>
                <c:pt idx="1">
                  <c:v>34.542766631467792</c:v>
                </c:pt>
                <c:pt idx="2">
                  <c:v>30.407721095134914</c:v>
                </c:pt>
                <c:pt idx="3">
                  <c:v>35.153339065634846</c:v>
                </c:pt>
                <c:pt idx="4">
                  <c:v>30.630519360217377</c:v>
                </c:pt>
                <c:pt idx="5">
                  <c:v>32.41096368715084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7"/>
        <c:axId val="79762176"/>
        <c:axId val="79763712"/>
      </c:barChart>
      <c:catAx>
        <c:axId val="79762176"/>
        <c:scaling>
          <c:orientation val="maxMin"/>
        </c:scaling>
        <c:delete val="0"/>
        <c:axPos val="l"/>
        <c:majorGridlines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79763712"/>
        <c:crosses val="autoZero"/>
        <c:auto val="1"/>
        <c:lblAlgn val="ctr"/>
        <c:lblOffset val="100"/>
        <c:noMultiLvlLbl val="0"/>
      </c:catAx>
      <c:valAx>
        <c:axId val="79763712"/>
        <c:scaling>
          <c:orientation val="minMax"/>
          <c:max val="5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7976217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JVM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Hoja1!$A$2:$A$6</c:f>
              <c:strCache>
                <c:ptCount val="5"/>
                <c:pt idx="0">
                  <c:v>Age 60 or more</c:v>
                </c:pt>
                <c:pt idx="1">
                  <c:v>Elementary school</c:v>
                </c:pt>
                <c:pt idx="2">
                  <c:v>Junior High</c:v>
                </c:pt>
                <c:pt idx="3">
                  <c:v>High School</c:v>
                </c:pt>
                <c:pt idx="4">
                  <c:v>College/Graduate</c:v>
                </c:pt>
              </c:strCache>
            </c:strRef>
          </c:cat>
          <c:val>
            <c:numRef>
              <c:f>Hoja1!$B$2:$B$6</c:f>
              <c:numCache>
                <c:formatCode>0</c:formatCode>
                <c:ptCount val="5"/>
                <c:pt idx="0">
                  <c:v>25.559876625989009</c:v>
                </c:pt>
                <c:pt idx="1">
                  <c:v>24.645805100406566</c:v>
                </c:pt>
                <c:pt idx="2">
                  <c:v>25.547800681707514</c:v>
                </c:pt>
                <c:pt idx="3">
                  <c:v>25.367156208277702</c:v>
                </c:pt>
                <c:pt idx="4">
                  <c:v>29.767155605703149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EPN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Hoja1!$A$2:$A$6</c:f>
              <c:strCache>
                <c:ptCount val="5"/>
                <c:pt idx="0">
                  <c:v>Age 60 or more</c:v>
                </c:pt>
                <c:pt idx="1">
                  <c:v>Elementary school</c:v>
                </c:pt>
                <c:pt idx="2">
                  <c:v>Junior High</c:v>
                </c:pt>
                <c:pt idx="3">
                  <c:v>High School</c:v>
                </c:pt>
                <c:pt idx="4">
                  <c:v>College/Graduate</c:v>
                </c:pt>
              </c:strCache>
            </c:strRef>
          </c:cat>
          <c:val>
            <c:numRef>
              <c:f>Hoja1!$C$2:$C$6</c:f>
              <c:numCache>
                <c:formatCode>0</c:formatCode>
                <c:ptCount val="5"/>
                <c:pt idx="0">
                  <c:v>42.282419203433015</c:v>
                </c:pt>
                <c:pt idx="1">
                  <c:v>45.669582358014061</c:v>
                </c:pt>
                <c:pt idx="2">
                  <c:v>42.639181950982</c:v>
                </c:pt>
                <c:pt idx="3">
                  <c:v>35.142094220865928</c:v>
                </c:pt>
                <c:pt idx="4">
                  <c:v>28.40291311929429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AMLO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Hoja1!$A$2:$A$6</c:f>
              <c:strCache>
                <c:ptCount val="5"/>
                <c:pt idx="0">
                  <c:v>Age 60 or more</c:v>
                </c:pt>
                <c:pt idx="1">
                  <c:v>Elementary school</c:v>
                </c:pt>
                <c:pt idx="2">
                  <c:v>Junior High</c:v>
                </c:pt>
                <c:pt idx="3">
                  <c:v>High School</c:v>
                </c:pt>
                <c:pt idx="4">
                  <c:v>College/Graduate</c:v>
                </c:pt>
              </c:strCache>
            </c:strRef>
          </c:cat>
          <c:val>
            <c:numRef>
              <c:f>Hoja1!$D$2:$D$6</c:f>
              <c:numCache>
                <c:formatCode>0</c:formatCode>
                <c:ptCount val="5"/>
                <c:pt idx="0">
                  <c:v>31.084886683652943</c:v>
                </c:pt>
                <c:pt idx="1">
                  <c:v>28.366391523962047</c:v>
                </c:pt>
                <c:pt idx="2">
                  <c:v>29.199805226424296</c:v>
                </c:pt>
                <c:pt idx="3">
                  <c:v>36.467671180621778</c:v>
                </c:pt>
                <c:pt idx="4">
                  <c:v>38.834752282285365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7"/>
        <c:axId val="79852288"/>
        <c:axId val="79853824"/>
      </c:barChart>
      <c:catAx>
        <c:axId val="79852288"/>
        <c:scaling>
          <c:orientation val="maxMin"/>
        </c:scaling>
        <c:delete val="0"/>
        <c:axPos val="l"/>
        <c:majorGridlines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79853824"/>
        <c:crosses val="autoZero"/>
        <c:auto val="1"/>
        <c:lblAlgn val="ctr"/>
        <c:lblOffset val="100"/>
        <c:noMultiLvlLbl val="0"/>
      </c:catAx>
      <c:valAx>
        <c:axId val="79853824"/>
        <c:scaling>
          <c:orientation val="minMax"/>
          <c:max val="5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7985228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JVM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879166666666667E-2"/>
                  <c:y val="-3.93437500000000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Approve (53%)</c:v>
                </c:pt>
                <c:pt idx="1">
                  <c:v>Neither approve nor disapprove (17%)</c:v>
                </c:pt>
                <c:pt idx="2">
                  <c:v>Disapprove (18%)</c:v>
                </c:pt>
              </c:strCache>
            </c:strRef>
          </c:cat>
          <c:val>
            <c:numRef>
              <c:f>Hoja1!$B$2:$B$4</c:f>
              <c:numCache>
                <c:formatCode>0</c:formatCode>
                <c:ptCount val="3"/>
                <c:pt idx="0">
                  <c:v>40.815112301056082</c:v>
                </c:pt>
                <c:pt idx="1">
                  <c:v>21.358771521637973</c:v>
                </c:pt>
                <c:pt idx="2">
                  <c:v>9.5238095238095237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EPN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2"/>
              <c:layout>
                <c:manualLayout>
                  <c:x val="-2.879166666666667E-2"/>
                  <c:y val="3.93437500000000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Approve (53%)</c:v>
                </c:pt>
                <c:pt idx="1">
                  <c:v>Neither approve nor disapprove (17%)</c:v>
                </c:pt>
                <c:pt idx="2">
                  <c:v>Disapprove (18%)</c:v>
                </c:pt>
              </c:strCache>
            </c:strRef>
          </c:cat>
          <c:val>
            <c:numRef>
              <c:f>Hoja1!$C$2:$C$4</c:f>
              <c:numCache>
                <c:formatCode>0</c:formatCode>
                <c:ptCount val="3"/>
                <c:pt idx="0">
                  <c:v>31.979770935594221</c:v>
                </c:pt>
                <c:pt idx="1">
                  <c:v>43.089809213587714</c:v>
                </c:pt>
                <c:pt idx="2">
                  <c:v>41.708683473389343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AMLO</c:v>
                </c:pt>
              </c:strCache>
            </c:strRef>
          </c:tx>
          <c:spPr>
            <a:ln w="76200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2.879166666666667E-2"/>
                  <c:y val="-3.6218750000000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Approve (53%)</c:v>
                </c:pt>
                <c:pt idx="1">
                  <c:v>Neither approve nor disapprove (17%)</c:v>
                </c:pt>
                <c:pt idx="2">
                  <c:v>Disapprove (18%)</c:v>
                </c:pt>
              </c:strCache>
            </c:strRef>
          </c:cat>
          <c:val>
            <c:numRef>
              <c:f>Hoja1!$D$2:$D$4</c:f>
              <c:numCache>
                <c:formatCode>0</c:formatCode>
                <c:ptCount val="3"/>
                <c:pt idx="0">
                  <c:v>24.67648371262829</c:v>
                </c:pt>
                <c:pt idx="1">
                  <c:v>32.759422987436004</c:v>
                </c:pt>
                <c:pt idx="2">
                  <c:v>46.610644257703051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878016"/>
        <c:axId val="79879552"/>
      </c:lineChart>
      <c:catAx>
        <c:axId val="79878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79879552"/>
        <c:crosses val="autoZero"/>
        <c:auto val="1"/>
        <c:lblAlgn val="ctr"/>
        <c:lblOffset val="100"/>
        <c:noMultiLvlLbl val="0"/>
      </c:catAx>
      <c:valAx>
        <c:axId val="7987955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en-US"/>
          </a:p>
        </c:txPr>
        <c:crossAx val="7987801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JVM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Right direction (28%)</c:v>
                </c:pt>
                <c:pt idx="1">
                  <c:v>Mixed (36%)</c:v>
                </c:pt>
                <c:pt idx="2">
                  <c:v>Wrong track (33%)</c:v>
                </c:pt>
              </c:strCache>
            </c:strRef>
          </c:cat>
          <c:val>
            <c:numRef>
              <c:f>Hoja1!$B$2:$B$4</c:f>
              <c:numCache>
                <c:formatCode>0</c:formatCode>
                <c:ptCount val="3"/>
                <c:pt idx="0">
                  <c:v>48.25253664036078</c:v>
                </c:pt>
                <c:pt idx="1">
                  <c:v>28.230837789661319</c:v>
                </c:pt>
                <c:pt idx="2">
                  <c:v>12.140419307654803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EPN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2"/>
              <c:layout>
                <c:manualLayout>
                  <c:x val="-2.879166666666667E-2"/>
                  <c:y val="3.93437500000000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Right direction (28%)</c:v>
                </c:pt>
                <c:pt idx="1">
                  <c:v>Mixed (36%)</c:v>
                </c:pt>
                <c:pt idx="2">
                  <c:v>Wrong track (33%)</c:v>
                </c:pt>
              </c:strCache>
            </c:strRef>
          </c:cat>
          <c:val>
            <c:numRef>
              <c:f>Hoja1!$C$2:$C$4</c:f>
              <c:numCache>
                <c:formatCode>0</c:formatCode>
                <c:ptCount val="3"/>
                <c:pt idx="0">
                  <c:v>29.706877113866973</c:v>
                </c:pt>
                <c:pt idx="1">
                  <c:v>39.237967914438499</c:v>
                </c:pt>
                <c:pt idx="2">
                  <c:v>39.663578742077064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AMLO</c:v>
                </c:pt>
              </c:strCache>
            </c:strRef>
          </c:tx>
          <c:spPr>
            <a:ln w="76200">
              <a:solidFill>
                <a:srgbClr val="FFC000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Right direction (28%)</c:v>
                </c:pt>
                <c:pt idx="1">
                  <c:v>Mixed (36%)</c:v>
                </c:pt>
                <c:pt idx="2">
                  <c:v>Wrong track (33%)</c:v>
                </c:pt>
              </c:strCache>
            </c:strRef>
          </c:cat>
          <c:val>
            <c:numRef>
              <c:f>Hoja1!$D$2:$D$4</c:f>
              <c:numCache>
                <c:formatCode>0</c:formatCode>
                <c:ptCount val="3"/>
                <c:pt idx="0">
                  <c:v>19.560315670800453</c:v>
                </c:pt>
                <c:pt idx="1">
                  <c:v>30.347593582887693</c:v>
                </c:pt>
                <c:pt idx="2">
                  <c:v>45.611896635787403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22688"/>
        <c:axId val="91124480"/>
      </c:lineChart>
      <c:catAx>
        <c:axId val="911226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91124480"/>
        <c:crosses val="autoZero"/>
        <c:auto val="1"/>
        <c:lblAlgn val="ctr"/>
        <c:lblOffset val="100"/>
        <c:noMultiLvlLbl val="0"/>
      </c:catAx>
      <c:valAx>
        <c:axId val="911244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en-US"/>
          </a:p>
        </c:txPr>
        <c:crossAx val="9112268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F9082-3142-4DA7-96FC-29B732DABF90}" type="datetimeFigureOut">
              <a:rPr lang="es-MX" smtClean="0"/>
              <a:pPr/>
              <a:t>12/07/2012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DE0BB-7D5F-437E-A438-4DC64426C98D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8197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6E2C7-489B-4044-BFBB-D1367CC5DF11}" type="slidenum">
              <a:rPr lang="es-MX" smtClean="0"/>
              <a:pPr/>
              <a:t>4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6E2C7-489B-4044-BFBB-D1367CC5DF11}" type="slidenum">
              <a:rPr lang="es-MX" smtClean="0"/>
              <a:pPr/>
              <a:t>5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DE0BB-7D5F-437E-A438-4DC64426C98D}" type="slidenum">
              <a:rPr lang="es-MX" smtClean="0"/>
              <a:pPr/>
              <a:t>6</a:t>
            </a:fld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DE0BB-7D5F-437E-A438-4DC64426C98D}" type="slidenum">
              <a:rPr lang="es-MX" smtClean="0"/>
              <a:pPr/>
              <a:t>7</a:t>
            </a:fld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DE0BB-7D5F-437E-A438-4DC64426C98D}" type="slidenum">
              <a:rPr lang="es-MX" smtClean="0"/>
              <a:pPr/>
              <a:t>8</a:t>
            </a:fld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6E2C7-489B-4044-BFBB-D1367CC5DF11}" type="slidenum">
              <a:rPr lang="es-MX" smtClean="0"/>
              <a:pPr/>
              <a:t>9</a:t>
            </a:fld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EEC0D-D519-41D1-A1BA-368347F9A203}" type="slidenum">
              <a:rPr lang="es-MX" smtClean="0">
                <a:solidFill>
                  <a:prstClr val="black"/>
                </a:solidFill>
              </a:rPr>
              <a:pPr/>
              <a:t>10</a:t>
            </a:fld>
            <a:endParaRPr lang="es-MX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7"/>
          <p:cNvSpPr/>
          <p:nvPr userDrawn="1"/>
        </p:nvSpPr>
        <p:spPr>
          <a:xfrm>
            <a:off x="160573" y="555821"/>
            <a:ext cx="5491843" cy="114915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s-ES_tradnl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724073" y="6456779"/>
            <a:ext cx="692728" cy="365125"/>
          </a:xfrm>
        </p:spPr>
        <p:txBody>
          <a:bodyPr/>
          <a:lstStyle>
            <a:lvl1pPr algn="ctr">
              <a:defRPr/>
            </a:lvl1pPr>
          </a:lstStyle>
          <a:p>
            <a:fld id="{1169579B-B851-9742-A5B5-55B95CBA895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9579B-B851-9742-A5B5-55B95CBA895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5 Imagen" descr="Imagen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ángulo 3"/>
          <p:cNvSpPr/>
          <p:nvPr userDrawn="1"/>
        </p:nvSpPr>
        <p:spPr>
          <a:xfrm>
            <a:off x="173273" y="2321136"/>
            <a:ext cx="6092060" cy="1495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prstDash val="soli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s-ES_tradnl" kern="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9579B-B851-9742-A5B5-55B95CBA895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5 Imagen" descr="Imagen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ángulo 1"/>
          <p:cNvSpPr/>
          <p:nvPr userDrawn="1"/>
        </p:nvSpPr>
        <p:spPr>
          <a:xfrm>
            <a:off x="173273" y="2321136"/>
            <a:ext cx="6092060" cy="1495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s-ES_tradnl" kern="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169579B-B851-9742-A5B5-55B95CBA895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hart" Target="../charts/chart1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hart" Target="../charts/chart4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579B-B851-9742-A5B5-55B95CBA895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uadroTexto 4"/>
          <p:cNvSpPr txBox="1"/>
          <p:nvPr/>
        </p:nvSpPr>
        <p:spPr>
          <a:xfrm>
            <a:off x="395536" y="2421565"/>
            <a:ext cx="590465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_tradnl" sz="2400" b="1" dirty="0" smtClean="0">
                <a:solidFill>
                  <a:prstClr val="white"/>
                </a:solidFill>
                <a:latin typeface="Clarendon"/>
                <a:cs typeface="Helvetica"/>
              </a:rPr>
              <a:t>THE NEW FACE OF THE MEXICAN VOTER</a:t>
            </a:r>
          </a:p>
          <a:p>
            <a:pPr algn="ctr">
              <a:spcAft>
                <a:spcPts val="1200"/>
              </a:spcAft>
            </a:pPr>
            <a:r>
              <a:rPr lang="es-ES_tradnl" sz="2000" kern="0" dirty="0" err="1" smtClean="0">
                <a:solidFill>
                  <a:prstClr val="white"/>
                </a:solidFill>
                <a:latin typeface="Clarendon"/>
                <a:cs typeface="Helvetica"/>
              </a:rPr>
              <a:t>The</a:t>
            </a:r>
            <a:r>
              <a:rPr lang="es-ES_tradnl" sz="2000" kern="0" dirty="0" smtClean="0">
                <a:solidFill>
                  <a:prstClr val="white"/>
                </a:solidFill>
                <a:latin typeface="Clarendon"/>
                <a:cs typeface="Helvetica"/>
              </a:rPr>
              <a:t> 2012 </a:t>
            </a:r>
            <a:r>
              <a:rPr lang="es-ES_tradnl" sz="2000" kern="0" dirty="0" err="1" smtClean="0">
                <a:solidFill>
                  <a:prstClr val="white"/>
                </a:solidFill>
                <a:latin typeface="Clarendon"/>
                <a:cs typeface="Helvetica"/>
              </a:rPr>
              <a:t>Presidential</a:t>
            </a:r>
            <a:r>
              <a:rPr lang="es-ES_tradnl" sz="2000" kern="0" dirty="0" smtClean="0">
                <a:solidFill>
                  <a:prstClr val="white"/>
                </a:solidFill>
                <a:latin typeface="Clarendon"/>
                <a:cs typeface="Helvetica"/>
              </a:rPr>
              <a:t> </a:t>
            </a:r>
            <a:r>
              <a:rPr lang="es-ES_tradnl" sz="2000" kern="0" dirty="0" err="1" smtClean="0">
                <a:solidFill>
                  <a:prstClr val="white"/>
                </a:solidFill>
                <a:latin typeface="Clarendon"/>
                <a:cs typeface="Helvetica"/>
              </a:rPr>
              <a:t>Election</a:t>
            </a:r>
            <a:endParaRPr lang="es-ES_tradnl" sz="2000" kern="0" dirty="0">
              <a:solidFill>
                <a:prstClr val="white"/>
              </a:solidFill>
              <a:latin typeface="Clarendon"/>
              <a:cs typeface="Helvetica"/>
            </a:endParaRPr>
          </a:p>
          <a:p>
            <a:pPr algn="r">
              <a:spcAft>
                <a:spcPts val="1200"/>
              </a:spcAft>
            </a:pPr>
            <a:endParaRPr lang="es-ES_tradnl" sz="2000" dirty="0" smtClean="0">
              <a:solidFill>
                <a:prstClr val="white"/>
              </a:solidFill>
              <a:latin typeface="DIN-Light"/>
              <a:cs typeface="DIN-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/>
          <p:cNvSpPr txBox="1"/>
          <p:nvPr/>
        </p:nvSpPr>
        <p:spPr>
          <a:xfrm>
            <a:off x="882055" y="2818769"/>
            <a:ext cx="518341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spcAft>
                <a:spcPts val="1200"/>
              </a:spcAft>
            </a:pPr>
            <a:r>
              <a:rPr lang="es-ES_tradnl" dirty="0" smtClean="0">
                <a:solidFill>
                  <a:prstClr val="white"/>
                </a:solidFill>
                <a:latin typeface="Clarendon"/>
                <a:cs typeface="Helvetica"/>
              </a:rPr>
              <a:t>THE NEW FACE OF MEXICAN VOTERS, 2012</a:t>
            </a:r>
            <a:endParaRPr lang="es-ES_tradnl" kern="0" dirty="0">
              <a:solidFill>
                <a:prstClr val="white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69579B-B851-9742-A5B5-55B95CBA895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uadroTexto 8"/>
          <p:cNvSpPr txBox="1"/>
          <p:nvPr/>
        </p:nvSpPr>
        <p:spPr>
          <a:xfrm>
            <a:off x="276225" y="807079"/>
            <a:ext cx="5238750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Age</a:t>
            </a:r>
            <a:r>
              <a:rPr lang="es-ES_tradn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 and sex</a:t>
            </a:r>
          </a:p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Exit Poll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vs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 registered voters figures</a:t>
            </a:r>
            <a:endParaRPr lang="es-MX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DIN-Light"/>
              <a:cs typeface="DIN-Light"/>
            </a:endParaRPr>
          </a:p>
        </p:txBody>
      </p:sp>
      <p:graphicFrame>
        <p:nvGraphicFramePr>
          <p:cNvPr id="4" name="3 Gráfico"/>
          <p:cNvGraphicFramePr/>
          <p:nvPr/>
        </p:nvGraphicFramePr>
        <p:xfrm>
          <a:off x="1547664" y="198884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69579B-B851-9742-A5B5-55B95CBA895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4 Gráfico"/>
          <p:cNvGraphicFramePr/>
          <p:nvPr/>
        </p:nvGraphicFramePr>
        <p:xfrm>
          <a:off x="179512" y="2060848"/>
          <a:ext cx="424847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276225" y="807079"/>
            <a:ext cx="5238750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Vote </a:t>
            </a:r>
            <a:r>
              <a:rPr lang="es-ES_tradnl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choice</a:t>
            </a:r>
            <a:r>
              <a:rPr lang="es-ES_tradn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 </a:t>
            </a:r>
            <a:r>
              <a:rPr lang="es-ES_tradnl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by</a:t>
            </a:r>
            <a:r>
              <a:rPr lang="es-ES_tradn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 </a:t>
            </a:r>
            <a:r>
              <a:rPr lang="es-ES_tradnl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sociodemographics</a:t>
            </a:r>
            <a:endParaRPr lang="es-ES_tradnl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larendon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Exit Poll Estimates</a:t>
            </a:r>
            <a:endParaRPr lang="es-MX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DIN-Light"/>
              <a:cs typeface="DIN-Light"/>
            </a:endParaRPr>
          </a:p>
        </p:txBody>
      </p:sp>
      <p:graphicFrame>
        <p:nvGraphicFramePr>
          <p:cNvPr id="10" name="9 Gráfico"/>
          <p:cNvGraphicFramePr/>
          <p:nvPr/>
        </p:nvGraphicFramePr>
        <p:xfrm>
          <a:off x="4788024" y="2060848"/>
          <a:ext cx="424847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69579B-B851-9742-A5B5-55B95CBA895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2 Gráfico"/>
          <p:cNvGraphicFramePr/>
          <p:nvPr/>
        </p:nvGraphicFramePr>
        <p:xfrm>
          <a:off x="1547664" y="198884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8"/>
          <p:cNvSpPr txBox="1"/>
          <p:nvPr/>
        </p:nvSpPr>
        <p:spPr>
          <a:xfrm>
            <a:off x="276225" y="714746"/>
            <a:ext cx="5238750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Presidential</a:t>
            </a:r>
            <a:r>
              <a:rPr lang="es-ES_tradn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 </a:t>
            </a:r>
            <a:r>
              <a:rPr lang="es-ES_tradnl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Approval</a:t>
            </a:r>
            <a:endParaRPr lang="es-ES_tradnl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larendon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Do you approve or disapprove of the job Felipe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Calderón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 is doing as President of Mexico?</a:t>
            </a:r>
            <a:endParaRPr lang="es-MX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DIN-Light"/>
              <a:cs typeface="DIN-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69579B-B851-9742-A5B5-55B95CBA895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2 Gráfico"/>
          <p:cNvGraphicFramePr/>
          <p:nvPr/>
        </p:nvGraphicFramePr>
        <p:xfrm>
          <a:off x="1547664" y="198884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8"/>
          <p:cNvSpPr txBox="1"/>
          <p:nvPr/>
        </p:nvSpPr>
        <p:spPr>
          <a:xfrm>
            <a:off x="276225" y="714746"/>
            <a:ext cx="5238750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Direction</a:t>
            </a:r>
            <a:r>
              <a:rPr lang="es-ES_tradn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 of country</a:t>
            </a:r>
          </a:p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All in all, do you think things in the nation are generally headed in the right direction, or do you feel that things are off on the wrong track?</a:t>
            </a:r>
            <a:endParaRPr lang="es-MX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DIN-Light"/>
              <a:cs typeface="DIN-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69579B-B851-9742-A5B5-55B95CBA895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2 Gráfico"/>
          <p:cNvGraphicFramePr/>
          <p:nvPr/>
        </p:nvGraphicFramePr>
        <p:xfrm>
          <a:off x="1547664" y="198884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8"/>
          <p:cNvSpPr txBox="1"/>
          <p:nvPr/>
        </p:nvSpPr>
        <p:spPr>
          <a:xfrm>
            <a:off x="276225" y="714746"/>
            <a:ext cx="5238750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Economic</a:t>
            </a:r>
            <a:r>
              <a:rPr lang="es-ES_tradn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 </a:t>
            </a:r>
            <a:r>
              <a:rPr lang="es-ES_tradnl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Growth</a:t>
            </a:r>
            <a:r>
              <a:rPr lang="es-ES_tradn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 </a:t>
            </a:r>
            <a:r>
              <a:rPr lang="es-ES_tradnl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or</a:t>
            </a:r>
            <a:r>
              <a:rPr lang="es-ES_tradn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 </a:t>
            </a:r>
            <a:r>
              <a:rPr lang="es-ES_tradnl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Crime</a:t>
            </a:r>
            <a:r>
              <a:rPr lang="es-ES_tradn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 </a:t>
            </a:r>
            <a:r>
              <a:rPr lang="es-ES_tradnl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Issues</a:t>
            </a:r>
            <a:r>
              <a:rPr lang="es-ES_tradn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?</a:t>
            </a:r>
          </a:p>
          <a:p>
            <a:pPr>
              <a:spcAft>
                <a:spcPts val="600"/>
              </a:spcAft>
            </a:pPr>
            <a:r>
              <a:rPr lang="es-MX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Between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 </a:t>
            </a:r>
            <a:r>
              <a:rPr lang="es-MX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promoting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 </a:t>
            </a:r>
            <a:r>
              <a:rPr lang="es-MX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economic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 </a:t>
            </a:r>
            <a:r>
              <a:rPr lang="es-MX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growth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 </a:t>
            </a:r>
            <a:r>
              <a:rPr lang="es-MX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or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 </a:t>
            </a:r>
            <a:r>
              <a:rPr lang="es-MX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reducing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 </a:t>
            </a:r>
            <a:r>
              <a:rPr lang="es-MX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insecurity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, </a:t>
            </a:r>
            <a:r>
              <a:rPr lang="es-MX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which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 </a:t>
            </a:r>
            <a:r>
              <a:rPr lang="es-MX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one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 do </a:t>
            </a:r>
            <a:r>
              <a:rPr lang="es-MX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you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 </a:t>
            </a:r>
            <a:r>
              <a:rPr lang="es-MX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think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 </a:t>
            </a:r>
            <a:r>
              <a:rPr lang="es-MX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it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 </a:t>
            </a:r>
            <a:r>
              <a:rPr lang="es-MX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should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 </a:t>
            </a:r>
            <a:r>
              <a:rPr lang="es-MX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be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 </a:t>
            </a:r>
            <a:r>
              <a:rPr lang="es-MX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the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 top </a:t>
            </a:r>
            <a:r>
              <a:rPr lang="es-MX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priority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?</a:t>
            </a:r>
            <a:endParaRPr lang="es-MX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DIN-Light"/>
              <a:cs typeface="DIN-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69579B-B851-9742-A5B5-55B95CBA895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691680" y="2276872"/>
          <a:ext cx="5760639" cy="3600402"/>
        </p:xfrm>
        <a:graphic>
          <a:graphicData uri="http://schemas.openxmlformats.org/drawingml/2006/table">
            <a:tbl>
              <a:tblPr/>
              <a:tblGrid>
                <a:gridCol w="1920213"/>
                <a:gridCol w="1920213"/>
                <a:gridCol w="1920213"/>
              </a:tblGrid>
              <a:tr h="600067"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Votó por el candidato que más se acerca…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Votó para evitar que otro candidato ganara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Josefina Vázquez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Mota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Enrique Peña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Nieto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Andrés Manuel López </a:t>
                      </a:r>
                      <a:r>
                        <a:rPr lang="pt-BR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Obrador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Gabriel Ricardo </a:t>
                      </a:r>
                      <a:r>
                        <a:rPr lang="es-MX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Quadri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CuadroTexto 8"/>
          <p:cNvSpPr txBox="1"/>
          <p:nvPr/>
        </p:nvSpPr>
        <p:spPr>
          <a:xfrm>
            <a:off x="276225" y="622413"/>
            <a:ext cx="5238750" cy="9694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Strategic</a:t>
            </a:r>
            <a:r>
              <a:rPr lang="es-ES_tradn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 vote</a:t>
            </a:r>
          </a:p>
          <a:p>
            <a:pPr>
              <a:spcAft>
                <a:spcPts val="600"/>
              </a:spcAft>
            </a:pPr>
            <a:r>
              <a:rPr lang="es-MX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Would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 </a:t>
            </a:r>
            <a:r>
              <a:rPr lang="es-MX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you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 </a:t>
            </a:r>
            <a:r>
              <a:rPr lang="es-MX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say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 </a:t>
            </a:r>
            <a:r>
              <a:rPr lang="es-MX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that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 </a:t>
            </a:r>
            <a:r>
              <a:rPr lang="es-MX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you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 </a:t>
            </a:r>
            <a:r>
              <a:rPr lang="es-MX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voted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 </a:t>
            </a:r>
            <a:r>
              <a:rPr lang="es-MX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for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 </a:t>
            </a:r>
            <a:r>
              <a:rPr lang="es-MX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the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 </a:t>
            </a:r>
            <a:r>
              <a:rPr lang="es-MX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candidate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 </a:t>
            </a:r>
            <a:r>
              <a:rPr lang="es-MX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closest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 </a:t>
            </a:r>
            <a:r>
              <a:rPr lang="es-MX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to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 </a:t>
            </a:r>
            <a:r>
              <a:rPr lang="es-MX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your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 </a:t>
            </a:r>
            <a:r>
              <a:rPr lang="es-MX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own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 positions </a:t>
            </a:r>
            <a:r>
              <a:rPr lang="es-MX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or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 </a:t>
            </a:r>
            <a:r>
              <a:rPr lang="es-MX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would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 </a:t>
            </a:r>
            <a:r>
              <a:rPr lang="es-MX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you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 </a:t>
            </a:r>
            <a:r>
              <a:rPr lang="es-MX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say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 </a:t>
            </a:r>
            <a:r>
              <a:rPr lang="es-MX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you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 </a:t>
            </a:r>
            <a:r>
              <a:rPr lang="es-MX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voted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 </a:t>
            </a:r>
            <a:r>
              <a:rPr lang="es-MX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for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 a </a:t>
            </a:r>
            <a:r>
              <a:rPr lang="es-MX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candidate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 </a:t>
            </a:r>
            <a:r>
              <a:rPr lang="es-MX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to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 </a:t>
            </a:r>
            <a:r>
              <a:rPr lang="es-MX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avoid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 </a:t>
            </a:r>
            <a:r>
              <a:rPr lang="es-MX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the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 </a:t>
            </a:r>
            <a:r>
              <a:rPr lang="es-MX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victory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 of </a:t>
            </a:r>
            <a:r>
              <a:rPr lang="es-MX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some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 </a:t>
            </a:r>
            <a:r>
              <a:rPr lang="es-MX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other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 </a:t>
            </a:r>
            <a:r>
              <a:rPr lang="es-MX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candidate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? </a:t>
            </a:r>
            <a:endParaRPr lang="es-MX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DIN-Light"/>
              <a:cs typeface="DIN-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69579B-B851-9742-A5B5-55B95CBA895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403648" y="2492896"/>
          <a:ext cx="6480720" cy="3287706"/>
        </p:xfrm>
        <a:graphic>
          <a:graphicData uri="http://schemas.openxmlformats.org/drawingml/2006/table">
            <a:tbl>
              <a:tblPr/>
              <a:tblGrid>
                <a:gridCol w="1296144"/>
                <a:gridCol w="1296144"/>
                <a:gridCol w="1296144"/>
                <a:gridCol w="1296144"/>
                <a:gridCol w="1296144"/>
              </a:tblGrid>
              <a:tr h="547951"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Facebook</a:t>
                      </a:r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Twitter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E-mail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YouTube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95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Josefina Vázquez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Mota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4795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Enrique Peña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Nieto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795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Andrés Manuel López </a:t>
                      </a:r>
                      <a:r>
                        <a:rPr lang="pt-BR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Obrador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795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Gabriel </a:t>
                      </a:r>
                      <a:r>
                        <a:rPr lang="es-MX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Quadri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la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Torre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95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CuadroTexto 8"/>
          <p:cNvSpPr txBox="1"/>
          <p:nvPr/>
        </p:nvSpPr>
        <p:spPr>
          <a:xfrm>
            <a:off x="276225" y="937884"/>
            <a:ext cx="523875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Vote </a:t>
            </a:r>
            <a:r>
              <a:rPr lang="es-MX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choice</a:t>
            </a: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 </a:t>
            </a:r>
            <a:r>
              <a:rPr lang="es-MX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by</a:t>
            </a: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 Social Network</a:t>
            </a:r>
            <a:endParaRPr lang="es-MX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DIN-Light"/>
              <a:cs typeface="DIN-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69579B-B851-9742-A5B5-55B95CBA895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683568" y="2276872"/>
          <a:ext cx="7848870" cy="3632239"/>
        </p:xfrm>
        <a:graphic>
          <a:graphicData uri="http://schemas.openxmlformats.org/drawingml/2006/table">
            <a:tbl>
              <a:tblPr/>
              <a:tblGrid>
                <a:gridCol w="1308145"/>
                <a:gridCol w="1308145"/>
                <a:gridCol w="1308145"/>
                <a:gridCol w="1308145"/>
                <a:gridCol w="1308145"/>
                <a:gridCol w="1308145"/>
              </a:tblGrid>
              <a:tr h="598334"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Compromiso por México (PRI-PVEM)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Movimiento Progresista (PRD-PT-MC)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Nueva Alianza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33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Josefina Vázquez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Mota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9833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Enrique Peña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Nieto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833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Andrés Manuel López </a:t>
                      </a:r>
                      <a:r>
                        <a:rPr lang="pt-BR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Obrador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0569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Gabriel Ricardo </a:t>
                      </a:r>
                      <a:r>
                        <a:rPr lang="es-MX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Quadri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la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Torre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33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CuadroTexto 8"/>
          <p:cNvSpPr txBox="1"/>
          <p:nvPr/>
        </p:nvSpPr>
        <p:spPr>
          <a:xfrm>
            <a:off x="276225" y="807079"/>
            <a:ext cx="5238750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Split-Ticket </a:t>
            </a:r>
            <a:r>
              <a:rPr lang="es-ES_tradnl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voting</a:t>
            </a:r>
            <a:endParaRPr lang="es-ES_tradnl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larendon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Exit Poll Estimates</a:t>
            </a:r>
            <a:endParaRPr lang="es-MX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DIN-Light"/>
              <a:cs typeface="DIN-Ligh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228184" y="980728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Straight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87.4%</a:t>
            </a:r>
          </a:p>
          <a:p>
            <a:pPr algn="ctr"/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Split-ticket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12.6%</a:t>
            </a:r>
            <a:endParaRPr lang="es-MX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579B-B851-9742-A5B5-55B95CBA895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uadroTexto 2"/>
          <p:cNvSpPr txBox="1"/>
          <p:nvPr/>
        </p:nvSpPr>
        <p:spPr>
          <a:xfrm>
            <a:off x="882055" y="2818769"/>
            <a:ext cx="518341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dirty="0" smtClean="0">
                <a:solidFill>
                  <a:prstClr val="white"/>
                </a:solidFill>
                <a:latin typeface="Clarendon"/>
                <a:cs typeface="Helvetica"/>
              </a:rPr>
              <a:t>What Went Wrong with the Polls?</a:t>
            </a:r>
            <a:endParaRPr lang="es-ES_tradnl" kern="0" dirty="0">
              <a:solidFill>
                <a:prstClr val="white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69579B-B851-9742-A5B5-55B95CBA895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http://3.bp.blogspot.com/-ttzpI2cDV1E/T_JkchXwUPI/AAAAAAAAFYw/ObNkqMNJTdA/s400/surface3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8464" y="2139280"/>
            <a:ext cx="3810000" cy="3810000"/>
          </a:xfrm>
          <a:prstGeom prst="rect">
            <a:avLst/>
          </a:prstGeom>
          <a:noFill/>
        </p:spPr>
      </p:pic>
      <p:sp>
        <p:nvSpPr>
          <p:cNvPr id="5" name="CuadroTexto 8"/>
          <p:cNvSpPr txBox="1"/>
          <p:nvPr/>
        </p:nvSpPr>
        <p:spPr>
          <a:xfrm>
            <a:off x="276225" y="807079"/>
            <a:ext cx="5238750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Poll</a:t>
            </a:r>
            <a:r>
              <a:rPr lang="es-ES_tradn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 of </a:t>
            </a:r>
            <a:r>
              <a:rPr lang="es-ES_tradnl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Polls</a:t>
            </a:r>
            <a:r>
              <a:rPr lang="es-ES_tradn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 and </a:t>
            </a:r>
            <a:r>
              <a:rPr lang="es-ES_tradnl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campaign</a:t>
            </a:r>
            <a:r>
              <a:rPr lang="es-ES_tradn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 </a:t>
            </a:r>
            <a:r>
              <a:rPr lang="es-ES_tradnl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dynamics</a:t>
            </a:r>
            <a:endParaRPr lang="es-ES_tradnl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larendon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s-MX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Source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: Diego Valles’ Blog</a:t>
            </a:r>
            <a:endParaRPr lang="es-MX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DIN-Light"/>
              <a:cs typeface="DIN-Light"/>
            </a:endParaRPr>
          </a:p>
        </p:txBody>
      </p:sp>
      <p:pic>
        <p:nvPicPr>
          <p:cNvPr id="1028" name="Picture 4" descr="http://2.bp.blogspot.com/-MK6Hw0x6Yn8/T-t2E0zeJ4I/AAAAAAAAFX8/UEXGqY30Azk/s400/surface24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32856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8"/>
          <p:cNvSpPr txBox="1"/>
          <p:nvPr/>
        </p:nvSpPr>
        <p:spPr>
          <a:xfrm>
            <a:off x="276225" y="845551"/>
            <a:ext cx="523875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>
              <a:spcAft>
                <a:spcPts val="600"/>
              </a:spcAft>
            </a:pPr>
            <a:r>
              <a:rPr lang="es-ES_tradnl" sz="28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larendon"/>
                <a:cs typeface="Clarendon"/>
              </a:rPr>
              <a:t>The</a:t>
            </a:r>
            <a:r>
              <a:rPr lang="es-ES_tradnl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larendon"/>
                <a:cs typeface="Clarendon"/>
              </a:rPr>
              <a:t> </a:t>
            </a:r>
            <a:r>
              <a:rPr lang="es-ES_tradnl" sz="28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larendon"/>
                <a:cs typeface="Clarendon"/>
              </a:rPr>
              <a:t>Polls</a:t>
            </a:r>
            <a:r>
              <a:rPr lang="es-ES_tradnl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larendon"/>
                <a:cs typeface="Clarendon"/>
              </a:rPr>
              <a:t> </a:t>
            </a:r>
            <a:endParaRPr lang="es-ES_tradnl" sz="28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Helvetica"/>
              <a:cs typeface="Helvetica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8900" y="1932087"/>
            <a:ext cx="87315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ALL POLLS SHOW THE SAME TREND: EPN IN FIRST PLACE, AMLO IN SECOND AND JVM IN THIRD</a:t>
            </a:r>
            <a:endParaRPr lang="es-MX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THEY SHOW HOW AMLO REACHED JVM IN MAY AND SURPASSED HER</a:t>
            </a:r>
            <a:endParaRPr lang="es-MX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TWO WEEKS BEFORE THE ELECTION PRACTICALLY ALL POLLS HAVE AT LEAST A DOUBLE-DIGIT LEAD FOR EPN. NO EVIDENCE OF A CONSPIRACY.</a:t>
            </a:r>
            <a:endParaRPr lang="es-MX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IT IS VERY UNLIKELY THAT ALL POLLS WERE WRONG. SO, WHAT HAPPENED?</a:t>
            </a:r>
            <a:endParaRPr lang="es-MX" sz="2400" dirty="0" smtClean="0"/>
          </a:p>
          <a:p>
            <a:endParaRPr lang="es-MX" sz="2400" dirty="0" smtClean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4775200" y="6417310"/>
            <a:ext cx="497840" cy="365125"/>
          </a:xfrm>
          <a:prstGeom prst="rect">
            <a:avLst/>
          </a:prstGeom>
        </p:spPr>
        <p:txBody>
          <a:bodyPr/>
          <a:lstStyle/>
          <a:p>
            <a:fld id="{1169579B-B851-9742-A5B5-55B95CBA895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8"/>
          <p:cNvSpPr txBox="1"/>
          <p:nvPr/>
        </p:nvSpPr>
        <p:spPr>
          <a:xfrm>
            <a:off x="276225" y="845551"/>
            <a:ext cx="523875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>
              <a:spcAft>
                <a:spcPts val="600"/>
              </a:spcAft>
            </a:pPr>
            <a:r>
              <a:rPr lang="es-ES_tradnl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larendon"/>
                <a:cs typeface="Clarendon"/>
              </a:rPr>
              <a:t>A  New  </a:t>
            </a:r>
            <a:r>
              <a:rPr lang="es-ES_tradnl" sz="28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larendon"/>
                <a:cs typeface="Clarendon"/>
              </a:rPr>
              <a:t>Law</a:t>
            </a:r>
            <a:r>
              <a:rPr lang="es-ES_tradnl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larendon"/>
                <a:cs typeface="Clarendon"/>
              </a:rPr>
              <a:t> </a:t>
            </a:r>
            <a:endParaRPr lang="es-ES_tradnl" sz="28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Helvetica"/>
              <a:cs typeface="Helvetica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8900" y="1772817"/>
            <a:ext cx="87315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dirty="0" smtClean="0"/>
              <a:t>NEW  LAW: FOR THE FIRST TIME SINCE 1988, ALL POLITICAL PARTIES HAD TO APPEAR SEPARATELY IN THE BALLOT, EVEN IF SOME OF THEM NOMINATED THE SAME CANDIDATE. </a:t>
            </a:r>
            <a:r>
              <a:rPr lang="en-US" b="1" dirty="0" smtClean="0"/>
              <a:t>THERE WERE FOUR  CANDIDATES AND SEVEN PARTISAN CHOICES</a:t>
            </a:r>
            <a:r>
              <a:rPr lang="en-US" dirty="0" smtClean="0"/>
              <a:t>. MOREOVER, PEOPLE COULD CHOOSE ALL THE PARTIES THAT NOMINATED THE SAME CANDIDATE AND THEIR VOTE WOULD COUNT. </a:t>
            </a:r>
            <a:endParaRPr lang="es-MX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IN THE PAST, PARTIES NOMINATING THE SAME CANDIDATE APPEARED UNDER A SINGLE COALITION NAME. IN 2006 THE BALLOT HAD ONLY 5 CHOICES (CALDERÓN, MADRAZO, LÓPEZ OBRADOR, PATRICIA MERCADO AND ROBERTO CAMPA) EVEN IF THE NUMBER OF  PARTIES WAS EIGHT. IT WAS A BALLOT THAT BASICALLY MEASURED CANDIDATE STRENGTH.</a:t>
            </a:r>
            <a:endParaRPr lang="es-MX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THE NEW LAW CREATED  UNFORESEEN AND UNPREDICTED MEASUREMENT ISSUES.  BASICALLY A NIGHTMARE IF YOU ARE ORTHODOX AND TRY TO MEASURE  THE ELECTORAL CHOICE USING A SIMULATED PAPER BALLOT.</a:t>
            </a:r>
            <a:endParaRPr lang="es-MX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 DON´T THINK ANY PREELECTORAL POLL WAS ABLE TO MEASURE ACCURATELY  THE ACTUAL RESULTS. </a:t>
            </a:r>
            <a:endParaRPr lang="es-MX" dirty="0" smtClean="0"/>
          </a:p>
          <a:p>
            <a:endParaRPr lang="es-MX" sz="1600" dirty="0" smtClean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4775200" y="6417310"/>
            <a:ext cx="497840" cy="365125"/>
          </a:xfrm>
          <a:prstGeom prst="rect">
            <a:avLst/>
          </a:prstGeom>
        </p:spPr>
        <p:txBody>
          <a:bodyPr/>
          <a:lstStyle/>
          <a:p>
            <a:fld id="{1169579B-B851-9742-A5B5-55B95CBA895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69579B-B851-9742-A5B5-55B95CBA895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3 Gráfico"/>
          <p:cNvGraphicFramePr/>
          <p:nvPr/>
        </p:nvGraphicFramePr>
        <p:xfrm>
          <a:off x="2411760" y="2204864"/>
          <a:ext cx="504056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4105" y="2358927"/>
            <a:ext cx="206896" cy="20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54105" y="2646959"/>
            <a:ext cx="200953" cy="20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32184" y="2952000"/>
            <a:ext cx="205061" cy="20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54105" y="3276000"/>
            <a:ext cx="205977" cy="20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54105" y="3573016"/>
            <a:ext cx="205977" cy="20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36569" y="3871096"/>
            <a:ext cx="247199" cy="20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54105" y="4159128"/>
            <a:ext cx="210615" cy="20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3744" y="4509120"/>
            <a:ext cx="200953" cy="20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49744" y="4509120"/>
            <a:ext cx="205977" cy="20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1224" y="4797152"/>
            <a:ext cx="205061" cy="20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97248" y="4797152"/>
            <a:ext cx="205977" cy="20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13272" y="4797152"/>
            <a:ext cx="247199" cy="20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97248" y="5085208"/>
            <a:ext cx="21504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18073" y="5085208"/>
            <a:ext cx="205977" cy="20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97248" y="5373216"/>
            <a:ext cx="205061" cy="20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17625" y="5373216"/>
            <a:ext cx="247199" cy="20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17625" y="5671296"/>
            <a:ext cx="247199" cy="20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97248" y="5652064"/>
            <a:ext cx="205977" cy="20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CuadroTexto 8"/>
          <p:cNvSpPr txBox="1"/>
          <p:nvPr/>
        </p:nvSpPr>
        <p:spPr>
          <a:xfrm>
            <a:off x="276225" y="807079"/>
            <a:ext cx="5238750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Official</a:t>
            </a:r>
            <a:r>
              <a:rPr lang="es-ES_tradn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 </a:t>
            </a:r>
            <a:r>
              <a:rPr lang="es-ES_tradnl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Results</a:t>
            </a:r>
            <a:r>
              <a:rPr lang="es-ES_tradn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 </a:t>
            </a:r>
            <a:r>
              <a:rPr lang="es-ES_tradnl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by</a:t>
            </a:r>
            <a:r>
              <a:rPr lang="es-ES_tradn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 </a:t>
            </a:r>
            <a:r>
              <a:rPr lang="es-ES_tradnl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party</a:t>
            </a:r>
            <a:r>
              <a:rPr lang="es-ES_tradn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*</a:t>
            </a:r>
          </a:p>
          <a:p>
            <a:pPr>
              <a:spcAft>
                <a:spcPts val="600"/>
              </a:spcAft>
            </a:pPr>
            <a:r>
              <a:rPr lang="es-MX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Source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: IFE</a:t>
            </a:r>
            <a:endParaRPr lang="es-MX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DIN-Light"/>
              <a:cs typeface="DIN-Light"/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107504" y="6165304"/>
            <a:ext cx="42484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</a:t>
            </a:r>
            <a:r>
              <a:rPr lang="es-MX" sz="10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Excluding</a:t>
            </a:r>
            <a:r>
              <a:rPr lang="es-MX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votes </a:t>
            </a:r>
            <a:r>
              <a:rPr lang="es-MX" sz="10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es-MX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Non-</a:t>
            </a:r>
            <a:r>
              <a:rPr lang="es-MX" sz="10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registered</a:t>
            </a:r>
            <a:r>
              <a:rPr lang="es-MX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MX" sz="10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candidates</a:t>
            </a:r>
            <a:r>
              <a:rPr lang="es-MX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s-MX" sz="10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null</a:t>
            </a:r>
            <a:r>
              <a:rPr lang="es-MX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votes</a:t>
            </a:r>
            <a:endParaRPr lang="es-MX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3" name="72 Cerrar corchete"/>
          <p:cNvSpPr/>
          <p:nvPr/>
        </p:nvSpPr>
        <p:spPr>
          <a:xfrm>
            <a:off x="7524328" y="4437112"/>
            <a:ext cx="144016" cy="1512168"/>
          </a:xfrm>
          <a:prstGeom prst="rightBracket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4" name="73 CuadroTexto"/>
          <p:cNvSpPr txBox="1"/>
          <p:nvPr/>
        </p:nvSpPr>
        <p:spPr>
          <a:xfrm>
            <a:off x="7596336" y="486916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Votes </a:t>
            </a:r>
            <a:r>
              <a:rPr lang="es-MX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es-MX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MX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Coalitions</a:t>
            </a:r>
            <a:r>
              <a:rPr lang="es-MX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15.5%</a:t>
            </a:r>
            <a:endParaRPr lang="es-MX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69579B-B851-9742-A5B5-55B95CBA895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6" name="25 Gráfico"/>
          <p:cNvGraphicFramePr/>
          <p:nvPr/>
        </p:nvGraphicFramePr>
        <p:xfrm>
          <a:off x="179512" y="2348880"/>
          <a:ext cx="410445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CuadroTexto 8"/>
          <p:cNvSpPr txBox="1"/>
          <p:nvPr/>
        </p:nvSpPr>
        <p:spPr>
          <a:xfrm>
            <a:off x="276225" y="807079"/>
            <a:ext cx="5238750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Official</a:t>
            </a:r>
            <a:r>
              <a:rPr lang="es-ES_tradn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 </a:t>
            </a:r>
            <a:r>
              <a:rPr lang="es-ES_tradnl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Results</a:t>
            </a:r>
            <a:r>
              <a:rPr lang="es-ES_tradn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 and </a:t>
            </a:r>
            <a:r>
              <a:rPr lang="es-ES_tradnl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Exit</a:t>
            </a:r>
            <a:r>
              <a:rPr lang="es-ES_tradn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 </a:t>
            </a:r>
            <a:r>
              <a:rPr lang="es-ES_tradnl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Poll</a:t>
            </a:r>
            <a:r>
              <a:rPr lang="es-ES_tradn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 </a:t>
            </a:r>
            <a:r>
              <a:rPr lang="es-ES_tradnl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by</a:t>
            </a:r>
            <a:r>
              <a:rPr lang="es-ES_tradn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 </a:t>
            </a:r>
            <a:r>
              <a:rPr lang="es-ES_tradnl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candidate</a:t>
            </a:r>
            <a:endParaRPr lang="es-ES_tradnl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larendon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s-MX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Source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: IFE and Buendía &amp; Laredo</a:t>
            </a:r>
            <a:endParaRPr lang="es-MX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DIN-Light"/>
              <a:cs typeface="DIN-Light"/>
            </a:endParaRPr>
          </a:p>
        </p:txBody>
      </p:sp>
      <p:cxnSp>
        <p:nvCxnSpPr>
          <p:cNvPr id="30" name="29 Conector recto"/>
          <p:cNvCxnSpPr/>
          <p:nvPr/>
        </p:nvCxnSpPr>
        <p:spPr>
          <a:xfrm>
            <a:off x="4572000" y="1988840"/>
            <a:ext cx="0" cy="4176464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251520" y="1916832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Official</a:t>
            </a: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MX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</a:t>
            </a: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4788024" y="1916832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Exit</a:t>
            </a: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MX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Poll</a:t>
            </a: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**</a:t>
            </a: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3" name="32 Gráfico"/>
          <p:cNvGraphicFramePr/>
          <p:nvPr/>
        </p:nvGraphicFramePr>
        <p:xfrm>
          <a:off x="4788024" y="2348880"/>
          <a:ext cx="410445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33 CuadroTexto"/>
          <p:cNvSpPr txBox="1"/>
          <p:nvPr/>
        </p:nvSpPr>
        <p:spPr>
          <a:xfrm>
            <a:off x="107504" y="6165304"/>
            <a:ext cx="42484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</a:t>
            </a:r>
            <a:r>
              <a:rPr lang="es-MX" sz="10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Excluding</a:t>
            </a:r>
            <a:r>
              <a:rPr lang="es-MX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votes </a:t>
            </a:r>
            <a:r>
              <a:rPr lang="es-MX" sz="10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es-MX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Non-</a:t>
            </a:r>
            <a:r>
              <a:rPr lang="es-MX" sz="10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registered</a:t>
            </a:r>
            <a:r>
              <a:rPr lang="es-MX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MX" sz="10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candidates</a:t>
            </a:r>
            <a:r>
              <a:rPr lang="es-MX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s-MX" sz="10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invalid</a:t>
            </a:r>
            <a:r>
              <a:rPr lang="es-MX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votes</a:t>
            </a:r>
            <a:endParaRPr lang="es-MX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4716016" y="6165304"/>
            <a:ext cx="42484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**</a:t>
            </a:r>
            <a:r>
              <a:rPr lang="es-MX" sz="10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Excluding</a:t>
            </a:r>
            <a:r>
              <a:rPr lang="es-MX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Non-response</a:t>
            </a:r>
            <a:endParaRPr lang="es-MX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69579B-B851-9742-A5B5-55B95CBA895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0" name="29 Gráfico"/>
          <p:cNvGraphicFramePr/>
          <p:nvPr/>
        </p:nvGraphicFramePr>
        <p:xfrm>
          <a:off x="2339752" y="2204864"/>
          <a:ext cx="511256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" name="CuadroTexto 8"/>
          <p:cNvSpPr txBox="1"/>
          <p:nvPr/>
        </p:nvSpPr>
        <p:spPr>
          <a:xfrm>
            <a:off x="276225" y="807079"/>
            <a:ext cx="5238750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Exit</a:t>
            </a:r>
            <a:r>
              <a:rPr lang="es-ES_tradn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 </a:t>
            </a:r>
            <a:r>
              <a:rPr lang="es-ES_tradnl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Poll</a:t>
            </a:r>
            <a:r>
              <a:rPr lang="es-ES_tradn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 </a:t>
            </a:r>
            <a:r>
              <a:rPr lang="es-ES_tradnl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by</a:t>
            </a:r>
            <a:r>
              <a:rPr lang="es-ES_tradn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 </a:t>
            </a:r>
            <a:r>
              <a:rPr lang="es-ES_tradnl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party</a:t>
            </a:r>
            <a:r>
              <a:rPr lang="es-ES_tradn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larendon"/>
                <a:cs typeface="Helvetica"/>
              </a:rPr>
              <a:t>*</a:t>
            </a:r>
          </a:p>
          <a:p>
            <a:pPr>
              <a:spcAft>
                <a:spcPts val="600"/>
              </a:spcAft>
            </a:pPr>
            <a:r>
              <a:rPr lang="es-MX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Source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-Light"/>
                <a:cs typeface="DIN-Light"/>
              </a:rPr>
              <a:t>: Buendía &amp; Laredo</a:t>
            </a:r>
            <a:endParaRPr lang="es-MX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DIN-Light"/>
              <a:cs typeface="DIN-Light"/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107504" y="6165304"/>
            <a:ext cx="42484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</a:t>
            </a:r>
            <a:r>
              <a:rPr lang="es-MX" sz="10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Excluding</a:t>
            </a:r>
            <a:r>
              <a:rPr lang="es-MX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Non-response</a:t>
            </a:r>
            <a:endParaRPr lang="es-MX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4561" y="2358927"/>
            <a:ext cx="206896" cy="20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4561" y="2646959"/>
            <a:ext cx="200953" cy="20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640" y="2952000"/>
            <a:ext cx="205061" cy="20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64561" y="3276000"/>
            <a:ext cx="205977" cy="20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64561" y="3573016"/>
            <a:ext cx="205977" cy="20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7025" y="3871096"/>
            <a:ext cx="247199" cy="20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64561" y="4159128"/>
            <a:ext cx="210615" cy="20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44200" y="4509120"/>
            <a:ext cx="200953" cy="20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60200" y="4509120"/>
            <a:ext cx="205977" cy="20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4797152"/>
            <a:ext cx="205061" cy="20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7704" y="4797152"/>
            <a:ext cx="205977" cy="20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3728" y="4797152"/>
            <a:ext cx="247199" cy="20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5085208"/>
            <a:ext cx="21504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8529" y="5085208"/>
            <a:ext cx="205977" cy="20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5373216"/>
            <a:ext cx="205061" cy="20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8081" y="5373216"/>
            <a:ext cx="247199" cy="20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8081" y="5671296"/>
            <a:ext cx="247199" cy="20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7704" y="5652064"/>
            <a:ext cx="205977" cy="20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46 Cerrar corchete"/>
          <p:cNvSpPr/>
          <p:nvPr/>
        </p:nvSpPr>
        <p:spPr>
          <a:xfrm>
            <a:off x="7524328" y="4437112"/>
            <a:ext cx="144016" cy="1512168"/>
          </a:xfrm>
          <a:prstGeom prst="rightBracket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47 CuadroTexto"/>
          <p:cNvSpPr txBox="1"/>
          <p:nvPr/>
        </p:nvSpPr>
        <p:spPr>
          <a:xfrm>
            <a:off x="7596336" y="486916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Votes </a:t>
            </a:r>
            <a:r>
              <a:rPr lang="es-MX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es-MX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MX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Coalitions</a:t>
            </a:r>
            <a:r>
              <a:rPr lang="es-MX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7.8%</a:t>
            </a:r>
            <a:endParaRPr lang="es-MX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940152" y="908720"/>
            <a:ext cx="2952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AND EXIT POLLS WERE ACCURATE BECAUSE THE RECENCY OF THE VOTE ALLOWED IT TO CAPTURE CANDIDATE STRENGTH BUT  SOME PARTIES WERE OVERESTIMATED.</a:t>
            </a:r>
            <a:endParaRPr lang="es-MX" sz="1200" dirty="0" smtClean="0"/>
          </a:p>
          <a:p>
            <a:endParaRPr lang="es-MX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8"/>
          <p:cNvSpPr txBox="1"/>
          <p:nvPr/>
        </p:nvSpPr>
        <p:spPr>
          <a:xfrm>
            <a:off x="276225" y="845551"/>
            <a:ext cx="523875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>
              <a:spcAft>
                <a:spcPts val="600"/>
              </a:spcAft>
            </a:pPr>
            <a:r>
              <a:rPr lang="es-ES_tradnl" sz="28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larendon"/>
                <a:cs typeface="Clarendon"/>
              </a:rPr>
              <a:t>The</a:t>
            </a:r>
            <a:r>
              <a:rPr lang="es-ES_tradnl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larendon"/>
                <a:cs typeface="Clarendon"/>
              </a:rPr>
              <a:t> </a:t>
            </a:r>
            <a:r>
              <a:rPr lang="es-ES_tradnl" sz="28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larendon"/>
                <a:cs typeface="Clarendon"/>
              </a:rPr>
              <a:t>Polls</a:t>
            </a:r>
            <a:r>
              <a:rPr lang="es-ES_tradnl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larendon"/>
                <a:cs typeface="Clarendon"/>
              </a:rPr>
              <a:t> </a:t>
            </a:r>
            <a:endParaRPr lang="es-ES_tradnl" sz="28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Helvetica"/>
              <a:cs typeface="Helvetica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8900" y="1932087"/>
            <a:ext cx="87315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i="1" dirty="0" smtClean="0"/>
              <a:t> </a:t>
            </a:r>
            <a:r>
              <a:rPr lang="en-US" sz="1600" b="1" dirty="0" smtClean="0"/>
              <a:t>WHY SOME PREELECTORAL POLLS DID BETTER THAN OTHERS? </a:t>
            </a:r>
            <a:r>
              <a:rPr lang="en-US" sz="1600" i="1" dirty="0" smtClean="0"/>
              <a:t>THOSE WHO DID NOT  USE A SIMULATED BALLOT AND RATHER PRESENTED  VOTERS WITH A FOUR-CANDIDATE CHOICE PROBABLY MEASURED BETTER EACH CANDIDATE´ S STRENGTH. </a:t>
            </a:r>
            <a:endParaRPr lang="es-MX" sz="1600" i="1" dirty="0" smtClean="0"/>
          </a:p>
          <a:p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THOSE WHO USED A SIMULATED BALLOT PROBABLY EVOKED A MORE PARTISAN ANSWER, PARTICULARLY WHEN THERE WAS A GOOD DEAL NUMBER OF VOTERS (19-25%) WHO WERE DOUBTFUL ABOUT WHICH CANDIDATE TO SUPPORT. WHEN ELECTION DAY WAS NOT CLOSE  THE DIVERGENCE BETWEEN A SIMULATED BALLOT AND A CANDIDATE-CHOICE ITEM WAS PROBABLY NOT VERY LARGE. THINGS GOT DIFFERENT DURING THE LAST DAYS OF THE CAMPAIGN AND OBVIOUSLY ON ELECTION DAY.</a:t>
            </a:r>
            <a:endParaRPr lang="es-MX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THE ORTHODOXY OF USING A SIMULATED PAPER BALLOT DID NOT PAY OFF. WE HAVE TO ABANDON THIS PRACTICE, ESPECIALLY IN A CANDIDATE-CENTERED AGE AND WHEN DEALING WITH ELECTIONS TO AN EXECUTIVE POSITION. IN MID-TERM ELECTIONS WILL BE MORE PLAUSIBLE TO USE THE SIMULATED PAPER BALLOT.</a:t>
            </a:r>
            <a:endParaRPr lang="es-MX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IN THE U.S. POLLS DO NOT TRY TO REPLICATE THE ACTUAL BALLOT AND POLLS SEEM TO WORK FINE. </a:t>
            </a:r>
            <a:endParaRPr lang="es-MX" sz="1600" dirty="0" smtClean="0"/>
          </a:p>
          <a:p>
            <a:pPr>
              <a:buFont typeface="Arial" pitchFamily="34" charset="0"/>
              <a:buChar char="•"/>
            </a:pPr>
            <a:endParaRPr lang="es-MX" sz="1600" dirty="0" smtClean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4775200" y="6417310"/>
            <a:ext cx="497840" cy="365125"/>
          </a:xfrm>
          <a:prstGeom prst="rect">
            <a:avLst/>
          </a:prstGeom>
        </p:spPr>
        <p:txBody>
          <a:bodyPr/>
          <a:lstStyle/>
          <a:p>
            <a:fld id="{1169579B-B851-9742-A5B5-55B95CBA895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891</Words>
  <Application>Microsoft Office PowerPoint</Application>
  <PresentationFormat>On-screen Show (4:3)</PresentationFormat>
  <Paragraphs>174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2_Tema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Oscar.Gomez</dc:creator>
  <cp:lastModifiedBy>Allison Cordell</cp:lastModifiedBy>
  <cp:revision>248</cp:revision>
  <dcterms:created xsi:type="dcterms:W3CDTF">2012-07-04T18:14:38Z</dcterms:created>
  <dcterms:modified xsi:type="dcterms:W3CDTF">2012-07-12T19:55:52Z</dcterms:modified>
</cp:coreProperties>
</file>