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null)" ContentType="image/x-em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2"/>
  </p:notesMasterIdLst>
  <p:sldIdLst>
    <p:sldId id="256" r:id="rId2"/>
    <p:sldId id="257" r:id="rId3"/>
    <p:sldId id="259" r:id="rId4"/>
    <p:sldId id="260" r:id="rId5"/>
    <p:sldId id="258" r:id="rId6"/>
    <p:sldId id="264" r:id="rId7"/>
    <p:sldId id="261" r:id="rId8"/>
    <p:sldId id="278" r:id="rId9"/>
    <p:sldId id="277" r:id="rId10"/>
    <p:sldId id="279" r:id="rId11"/>
    <p:sldId id="265" r:id="rId12"/>
    <p:sldId id="276" r:id="rId13"/>
    <p:sldId id="266" r:id="rId14"/>
    <p:sldId id="267" r:id="rId15"/>
    <p:sldId id="271" r:id="rId16"/>
    <p:sldId id="270" r:id="rId17"/>
    <p:sldId id="274" r:id="rId18"/>
    <p:sldId id="308" r:id="rId19"/>
    <p:sldId id="309" r:id="rId20"/>
    <p:sldId id="263" r:id="rId21"/>
    <p:sldId id="262" r:id="rId22"/>
    <p:sldId id="310" r:id="rId23"/>
    <p:sldId id="311" r:id="rId24"/>
    <p:sldId id="312" r:id="rId25"/>
    <p:sldId id="313" r:id="rId26"/>
    <p:sldId id="314" r:id="rId27"/>
    <p:sldId id="315" r:id="rId28"/>
    <p:sldId id="273" r:id="rId29"/>
    <p:sldId id="285" r:id="rId30"/>
    <p:sldId id="306" r:id="rId31"/>
    <p:sldId id="291" r:id="rId32"/>
    <p:sldId id="307" r:id="rId33"/>
    <p:sldId id="295" r:id="rId34"/>
    <p:sldId id="296" r:id="rId35"/>
    <p:sldId id="297" r:id="rId36"/>
    <p:sldId id="301" r:id="rId37"/>
    <p:sldId id="305" r:id="rId38"/>
    <p:sldId id="302" r:id="rId39"/>
    <p:sldId id="289" r:id="rId40"/>
    <p:sldId id="27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0F2F"/>
    <a:srgbClr val="FFFFFF"/>
    <a:srgbClr val="E9ECEE"/>
    <a:srgbClr val="CCD3D9"/>
    <a:srgbClr val="316984"/>
    <a:srgbClr val="3D9CB1"/>
    <a:srgbClr val="84C089"/>
    <a:srgbClr val="C9EA91"/>
    <a:srgbClr val="A4E6D4"/>
    <a:srgbClr val="D8E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942"/>
    <p:restoredTop sz="94715"/>
  </p:normalViewPr>
  <p:slideViewPr>
    <p:cSldViewPr snapToGrid="0" snapToObjects="1">
      <p:cViewPr varScale="1">
        <p:scale>
          <a:sx n="54" d="100"/>
          <a:sy n="54" d="100"/>
        </p:scale>
        <p:origin x="216" y="10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7DC48-C8B4-4896-8EAB-30CBEBC8C84F}" type="doc">
      <dgm:prSet loTypeId="urn:microsoft.com/office/officeart/2005/8/layout/gear1" loCatId="relationship" qsTypeId="urn:microsoft.com/office/officeart/2005/8/quickstyle/simple4" qsCatId="simple" csTypeId="urn:microsoft.com/office/officeart/2005/8/colors/accent1_2" csCatId="accent1" phldr="1"/>
      <dgm:spPr/>
      <dgm:t>
        <a:bodyPr/>
        <a:lstStyle/>
        <a:p>
          <a:endParaRPr lang="es-EC"/>
        </a:p>
      </dgm:t>
    </dgm:pt>
    <dgm:pt modelId="{C0700B24-2434-4354-943F-34D56DDF7A6C}">
      <dgm:prSet phldrT="[Texto]" custT="1"/>
      <dgm:spPr/>
      <dgm:t>
        <a:bodyPr/>
        <a:lstStyle/>
        <a:p>
          <a:r>
            <a:rPr lang="en-US" sz="1400" b="1" noProof="0" dirty="0"/>
            <a:t>STATE</a:t>
          </a:r>
        </a:p>
      </dgm:t>
    </dgm:pt>
    <dgm:pt modelId="{4A1D6E1A-7251-47AB-9764-AC19A5AF4918}" type="parTrans" cxnId="{CBB1DD19-B364-49D3-BF31-2EB0E0205A9F}">
      <dgm:prSet/>
      <dgm:spPr/>
      <dgm:t>
        <a:bodyPr/>
        <a:lstStyle/>
        <a:p>
          <a:endParaRPr lang="es-EC" sz="1400"/>
        </a:p>
      </dgm:t>
    </dgm:pt>
    <dgm:pt modelId="{EE79D40E-2C19-4B6B-B029-07FC4C4811D6}" type="sibTrans" cxnId="{CBB1DD19-B364-49D3-BF31-2EB0E0205A9F}">
      <dgm:prSet/>
      <dgm:spPr/>
      <dgm:t>
        <a:bodyPr/>
        <a:lstStyle/>
        <a:p>
          <a:endParaRPr lang="es-EC" sz="1400"/>
        </a:p>
      </dgm:t>
    </dgm:pt>
    <dgm:pt modelId="{1ACA9B56-5E97-4DB8-AC1F-ECB672F7D64D}">
      <dgm:prSet phldrT="[Texto]" custT="1"/>
      <dgm:spPr/>
      <dgm:t>
        <a:bodyPr/>
        <a:lstStyle/>
        <a:p>
          <a:pPr algn="ctr"/>
          <a:r>
            <a:rPr lang="en-US" sz="1400" b="1" noProof="0" dirty="0"/>
            <a:t>AFFECTED POPULATIONS</a:t>
          </a:r>
        </a:p>
      </dgm:t>
    </dgm:pt>
    <dgm:pt modelId="{75DC6FB2-B937-4138-BB63-204C31B391CB}" type="parTrans" cxnId="{58A47AB8-212F-4FD8-8859-4F0B446A4E0D}">
      <dgm:prSet/>
      <dgm:spPr/>
      <dgm:t>
        <a:bodyPr/>
        <a:lstStyle/>
        <a:p>
          <a:endParaRPr lang="es-EC" sz="1400"/>
        </a:p>
      </dgm:t>
    </dgm:pt>
    <dgm:pt modelId="{91A9B434-D7B9-4733-A0A9-AED29EA0A85D}" type="sibTrans" cxnId="{58A47AB8-212F-4FD8-8859-4F0B446A4E0D}">
      <dgm:prSet/>
      <dgm:spPr/>
      <dgm:t>
        <a:bodyPr/>
        <a:lstStyle/>
        <a:p>
          <a:endParaRPr lang="es-EC" sz="1400"/>
        </a:p>
      </dgm:t>
    </dgm:pt>
    <dgm:pt modelId="{CB7996CA-2C43-406A-B356-3F446207AC21}">
      <dgm:prSet phldrT="[Texto]" custT="1"/>
      <dgm:spPr/>
      <dgm:t>
        <a:bodyPr/>
        <a:lstStyle/>
        <a:p>
          <a:r>
            <a:rPr lang="en-US" sz="1400" b="1" noProof="0" dirty="0"/>
            <a:t>CHINESE ENTERPRISES</a:t>
          </a:r>
        </a:p>
      </dgm:t>
    </dgm:pt>
    <dgm:pt modelId="{36D5898B-A676-4FF8-8FCB-3A0E9AC26E4F}" type="parTrans" cxnId="{CDEC8080-5C9E-4735-B5A7-E1D630866CF2}">
      <dgm:prSet/>
      <dgm:spPr/>
      <dgm:t>
        <a:bodyPr/>
        <a:lstStyle/>
        <a:p>
          <a:endParaRPr lang="es-EC" sz="1400"/>
        </a:p>
      </dgm:t>
    </dgm:pt>
    <dgm:pt modelId="{A53044C0-8C99-4962-908D-159D1CA5144D}" type="sibTrans" cxnId="{CDEC8080-5C9E-4735-B5A7-E1D630866CF2}">
      <dgm:prSet/>
      <dgm:spPr/>
      <dgm:t>
        <a:bodyPr/>
        <a:lstStyle/>
        <a:p>
          <a:endParaRPr lang="es-EC" sz="1400"/>
        </a:p>
      </dgm:t>
    </dgm:pt>
    <dgm:pt modelId="{8654007E-BB58-4FE8-9083-FFD67711D363}" type="pres">
      <dgm:prSet presAssocID="{0DA7DC48-C8B4-4896-8EAB-30CBEBC8C84F}" presName="composite" presStyleCnt="0">
        <dgm:presLayoutVars>
          <dgm:chMax val="3"/>
          <dgm:animLvl val="lvl"/>
          <dgm:resizeHandles val="exact"/>
        </dgm:presLayoutVars>
      </dgm:prSet>
      <dgm:spPr/>
    </dgm:pt>
    <dgm:pt modelId="{41597467-3ADD-4EC1-9A25-45898EFFF658}" type="pres">
      <dgm:prSet presAssocID="{C0700B24-2434-4354-943F-34D56DDF7A6C}" presName="gear1" presStyleLbl="node1" presStyleIdx="0" presStyleCnt="3">
        <dgm:presLayoutVars>
          <dgm:chMax val="1"/>
          <dgm:bulletEnabled val="1"/>
        </dgm:presLayoutVars>
      </dgm:prSet>
      <dgm:spPr/>
    </dgm:pt>
    <dgm:pt modelId="{52F77572-2742-4A9B-A053-0EC24D7F1D91}" type="pres">
      <dgm:prSet presAssocID="{C0700B24-2434-4354-943F-34D56DDF7A6C}" presName="gear1srcNode" presStyleLbl="node1" presStyleIdx="0" presStyleCnt="3"/>
      <dgm:spPr/>
    </dgm:pt>
    <dgm:pt modelId="{A6E05D7A-23BA-4713-BCB7-4B7422A1AE95}" type="pres">
      <dgm:prSet presAssocID="{C0700B24-2434-4354-943F-34D56DDF7A6C}" presName="gear1dstNode" presStyleLbl="node1" presStyleIdx="0" presStyleCnt="3"/>
      <dgm:spPr/>
    </dgm:pt>
    <dgm:pt modelId="{54959108-6A9F-47A2-B5FB-10BD6AD349B2}" type="pres">
      <dgm:prSet presAssocID="{1ACA9B56-5E97-4DB8-AC1F-ECB672F7D64D}" presName="gear2" presStyleLbl="node1" presStyleIdx="1" presStyleCnt="3">
        <dgm:presLayoutVars>
          <dgm:chMax val="1"/>
          <dgm:bulletEnabled val="1"/>
        </dgm:presLayoutVars>
      </dgm:prSet>
      <dgm:spPr/>
    </dgm:pt>
    <dgm:pt modelId="{8B86E1C1-A43D-4575-B5BB-20D7AF479F46}" type="pres">
      <dgm:prSet presAssocID="{1ACA9B56-5E97-4DB8-AC1F-ECB672F7D64D}" presName="gear2srcNode" presStyleLbl="node1" presStyleIdx="1" presStyleCnt="3"/>
      <dgm:spPr/>
    </dgm:pt>
    <dgm:pt modelId="{6BDBCEDD-D695-4FB3-AF95-CE5B2D617C2D}" type="pres">
      <dgm:prSet presAssocID="{1ACA9B56-5E97-4DB8-AC1F-ECB672F7D64D}" presName="gear2dstNode" presStyleLbl="node1" presStyleIdx="1" presStyleCnt="3"/>
      <dgm:spPr/>
    </dgm:pt>
    <dgm:pt modelId="{6D0B8D2E-4D51-4B2C-81FC-2E15B605788D}" type="pres">
      <dgm:prSet presAssocID="{CB7996CA-2C43-406A-B356-3F446207AC21}" presName="gear3" presStyleLbl="node1" presStyleIdx="2" presStyleCnt="3"/>
      <dgm:spPr/>
    </dgm:pt>
    <dgm:pt modelId="{AEFD2EBA-45EB-4E50-8315-C47E0364A395}" type="pres">
      <dgm:prSet presAssocID="{CB7996CA-2C43-406A-B356-3F446207AC21}" presName="gear3tx" presStyleLbl="node1" presStyleIdx="2" presStyleCnt="3">
        <dgm:presLayoutVars>
          <dgm:chMax val="1"/>
          <dgm:bulletEnabled val="1"/>
        </dgm:presLayoutVars>
      </dgm:prSet>
      <dgm:spPr/>
    </dgm:pt>
    <dgm:pt modelId="{AB9C4E00-EE1B-4D9A-9605-3D01BC9D23F1}" type="pres">
      <dgm:prSet presAssocID="{CB7996CA-2C43-406A-B356-3F446207AC21}" presName="gear3srcNode" presStyleLbl="node1" presStyleIdx="2" presStyleCnt="3"/>
      <dgm:spPr/>
    </dgm:pt>
    <dgm:pt modelId="{048867E4-0F0F-4AB6-B4AE-5C5749263CB1}" type="pres">
      <dgm:prSet presAssocID="{CB7996CA-2C43-406A-B356-3F446207AC21}" presName="gear3dstNode" presStyleLbl="node1" presStyleIdx="2" presStyleCnt="3"/>
      <dgm:spPr/>
    </dgm:pt>
    <dgm:pt modelId="{0078D7D6-9AD1-4EF2-A992-F6D00BF822B7}" type="pres">
      <dgm:prSet presAssocID="{EE79D40E-2C19-4B6B-B029-07FC4C4811D6}" presName="connector1" presStyleLbl="sibTrans2D1" presStyleIdx="0" presStyleCnt="3"/>
      <dgm:spPr/>
    </dgm:pt>
    <dgm:pt modelId="{F2760DBF-E6B7-4A90-B315-846EF0B8636C}" type="pres">
      <dgm:prSet presAssocID="{91A9B434-D7B9-4733-A0A9-AED29EA0A85D}" presName="connector2" presStyleLbl="sibTrans2D1" presStyleIdx="1" presStyleCnt="3"/>
      <dgm:spPr/>
    </dgm:pt>
    <dgm:pt modelId="{0BF6801D-0576-41BD-975E-B8965F37AE72}" type="pres">
      <dgm:prSet presAssocID="{A53044C0-8C99-4962-908D-159D1CA5144D}" presName="connector3" presStyleLbl="sibTrans2D1" presStyleIdx="2" presStyleCnt="3"/>
      <dgm:spPr/>
    </dgm:pt>
  </dgm:ptLst>
  <dgm:cxnLst>
    <dgm:cxn modelId="{4DD48D19-4633-499B-BEB7-1F5DB87A988C}" type="presOf" srcId="{1ACA9B56-5E97-4DB8-AC1F-ECB672F7D64D}" destId="{54959108-6A9F-47A2-B5FB-10BD6AD349B2}" srcOrd="0" destOrd="0" presId="urn:microsoft.com/office/officeart/2005/8/layout/gear1"/>
    <dgm:cxn modelId="{CBB1DD19-B364-49D3-BF31-2EB0E0205A9F}" srcId="{0DA7DC48-C8B4-4896-8EAB-30CBEBC8C84F}" destId="{C0700B24-2434-4354-943F-34D56DDF7A6C}" srcOrd="0" destOrd="0" parTransId="{4A1D6E1A-7251-47AB-9764-AC19A5AF4918}" sibTransId="{EE79D40E-2C19-4B6B-B029-07FC4C4811D6}"/>
    <dgm:cxn modelId="{7AEF0D37-D299-4649-BEB4-0C035465E494}" type="presOf" srcId="{A53044C0-8C99-4962-908D-159D1CA5144D}" destId="{0BF6801D-0576-41BD-975E-B8965F37AE72}" srcOrd="0" destOrd="0" presId="urn:microsoft.com/office/officeart/2005/8/layout/gear1"/>
    <dgm:cxn modelId="{F3B43B3E-0FD4-45AB-B1C6-C61CADA9D7CC}" type="presOf" srcId="{1ACA9B56-5E97-4DB8-AC1F-ECB672F7D64D}" destId="{8B86E1C1-A43D-4575-B5BB-20D7AF479F46}" srcOrd="1" destOrd="0" presId="urn:microsoft.com/office/officeart/2005/8/layout/gear1"/>
    <dgm:cxn modelId="{E65E3040-B3A0-423E-8A06-4E7DD29F85AB}" type="presOf" srcId="{C0700B24-2434-4354-943F-34D56DDF7A6C}" destId="{52F77572-2742-4A9B-A053-0EC24D7F1D91}" srcOrd="1" destOrd="0" presId="urn:microsoft.com/office/officeart/2005/8/layout/gear1"/>
    <dgm:cxn modelId="{59F03144-C98C-4DB0-B958-764937907907}" type="presOf" srcId="{91A9B434-D7B9-4733-A0A9-AED29EA0A85D}" destId="{F2760DBF-E6B7-4A90-B315-846EF0B8636C}" srcOrd="0" destOrd="0" presId="urn:microsoft.com/office/officeart/2005/8/layout/gear1"/>
    <dgm:cxn modelId="{4FCF2565-4A87-4E84-8B78-2AC77600242F}" type="presOf" srcId="{EE79D40E-2C19-4B6B-B029-07FC4C4811D6}" destId="{0078D7D6-9AD1-4EF2-A992-F6D00BF822B7}" srcOrd="0" destOrd="0" presId="urn:microsoft.com/office/officeart/2005/8/layout/gear1"/>
    <dgm:cxn modelId="{CDEC8080-5C9E-4735-B5A7-E1D630866CF2}" srcId="{0DA7DC48-C8B4-4896-8EAB-30CBEBC8C84F}" destId="{CB7996CA-2C43-406A-B356-3F446207AC21}" srcOrd="2" destOrd="0" parTransId="{36D5898B-A676-4FF8-8FCB-3A0E9AC26E4F}" sibTransId="{A53044C0-8C99-4962-908D-159D1CA5144D}"/>
    <dgm:cxn modelId="{0D210BA9-0612-44B3-A663-23D19C61A70B}" type="presOf" srcId="{CB7996CA-2C43-406A-B356-3F446207AC21}" destId="{048867E4-0F0F-4AB6-B4AE-5C5749263CB1}" srcOrd="3" destOrd="0" presId="urn:microsoft.com/office/officeart/2005/8/layout/gear1"/>
    <dgm:cxn modelId="{FB5CBBB2-D3E0-4406-BD6A-78258DDF3722}" type="presOf" srcId="{1ACA9B56-5E97-4DB8-AC1F-ECB672F7D64D}" destId="{6BDBCEDD-D695-4FB3-AF95-CE5B2D617C2D}" srcOrd="2" destOrd="0" presId="urn:microsoft.com/office/officeart/2005/8/layout/gear1"/>
    <dgm:cxn modelId="{5DF676B5-7772-43D1-8C16-88D4B66AA9C7}" type="presOf" srcId="{C0700B24-2434-4354-943F-34D56DDF7A6C}" destId="{A6E05D7A-23BA-4713-BCB7-4B7422A1AE95}" srcOrd="2" destOrd="0" presId="urn:microsoft.com/office/officeart/2005/8/layout/gear1"/>
    <dgm:cxn modelId="{58A47AB8-212F-4FD8-8859-4F0B446A4E0D}" srcId="{0DA7DC48-C8B4-4896-8EAB-30CBEBC8C84F}" destId="{1ACA9B56-5E97-4DB8-AC1F-ECB672F7D64D}" srcOrd="1" destOrd="0" parTransId="{75DC6FB2-B937-4138-BB63-204C31B391CB}" sibTransId="{91A9B434-D7B9-4733-A0A9-AED29EA0A85D}"/>
    <dgm:cxn modelId="{74522CC2-350D-44E9-9C02-BB9F89A268DD}" type="presOf" srcId="{CB7996CA-2C43-406A-B356-3F446207AC21}" destId="{AB9C4E00-EE1B-4D9A-9605-3D01BC9D23F1}" srcOrd="2" destOrd="0" presId="urn:microsoft.com/office/officeart/2005/8/layout/gear1"/>
    <dgm:cxn modelId="{4B1FD3C8-6829-4209-B31D-D3E71F3FC913}" type="presOf" srcId="{0DA7DC48-C8B4-4896-8EAB-30CBEBC8C84F}" destId="{8654007E-BB58-4FE8-9083-FFD67711D363}" srcOrd="0" destOrd="0" presId="urn:microsoft.com/office/officeart/2005/8/layout/gear1"/>
    <dgm:cxn modelId="{9AFEF7CE-175C-4F0E-8E41-0098DD386991}" type="presOf" srcId="{CB7996CA-2C43-406A-B356-3F446207AC21}" destId="{AEFD2EBA-45EB-4E50-8315-C47E0364A395}" srcOrd="1" destOrd="0" presId="urn:microsoft.com/office/officeart/2005/8/layout/gear1"/>
    <dgm:cxn modelId="{E403F9D8-A838-4975-903C-D9EDE6E50EFD}" type="presOf" srcId="{C0700B24-2434-4354-943F-34D56DDF7A6C}" destId="{41597467-3ADD-4EC1-9A25-45898EFFF658}" srcOrd="0" destOrd="0" presId="urn:microsoft.com/office/officeart/2005/8/layout/gear1"/>
    <dgm:cxn modelId="{61DC95F3-7382-4F35-9BB1-F474B403A6F4}" type="presOf" srcId="{CB7996CA-2C43-406A-B356-3F446207AC21}" destId="{6D0B8D2E-4D51-4B2C-81FC-2E15B605788D}" srcOrd="0" destOrd="0" presId="urn:microsoft.com/office/officeart/2005/8/layout/gear1"/>
    <dgm:cxn modelId="{7F37BFC7-826E-4C3C-9644-6C111092A522}" type="presParOf" srcId="{8654007E-BB58-4FE8-9083-FFD67711D363}" destId="{41597467-3ADD-4EC1-9A25-45898EFFF658}" srcOrd="0" destOrd="0" presId="urn:microsoft.com/office/officeart/2005/8/layout/gear1"/>
    <dgm:cxn modelId="{55775417-7B4E-4BE5-9A54-AB6A2D26F837}" type="presParOf" srcId="{8654007E-BB58-4FE8-9083-FFD67711D363}" destId="{52F77572-2742-4A9B-A053-0EC24D7F1D91}" srcOrd="1" destOrd="0" presId="urn:microsoft.com/office/officeart/2005/8/layout/gear1"/>
    <dgm:cxn modelId="{8EA2AAEE-C848-489E-923D-1131A2DE82E3}" type="presParOf" srcId="{8654007E-BB58-4FE8-9083-FFD67711D363}" destId="{A6E05D7A-23BA-4713-BCB7-4B7422A1AE95}" srcOrd="2" destOrd="0" presId="urn:microsoft.com/office/officeart/2005/8/layout/gear1"/>
    <dgm:cxn modelId="{68CD1695-D982-46D9-9CF7-8BC871AE54D0}" type="presParOf" srcId="{8654007E-BB58-4FE8-9083-FFD67711D363}" destId="{54959108-6A9F-47A2-B5FB-10BD6AD349B2}" srcOrd="3" destOrd="0" presId="urn:microsoft.com/office/officeart/2005/8/layout/gear1"/>
    <dgm:cxn modelId="{027D01B9-AB2E-4180-9C6A-607DAD76822B}" type="presParOf" srcId="{8654007E-BB58-4FE8-9083-FFD67711D363}" destId="{8B86E1C1-A43D-4575-B5BB-20D7AF479F46}" srcOrd="4" destOrd="0" presId="urn:microsoft.com/office/officeart/2005/8/layout/gear1"/>
    <dgm:cxn modelId="{E6FE0FBC-3669-48C1-9A1E-4CDA1E9CAAC5}" type="presParOf" srcId="{8654007E-BB58-4FE8-9083-FFD67711D363}" destId="{6BDBCEDD-D695-4FB3-AF95-CE5B2D617C2D}" srcOrd="5" destOrd="0" presId="urn:microsoft.com/office/officeart/2005/8/layout/gear1"/>
    <dgm:cxn modelId="{A7034369-683D-4B63-A2B7-64232394AC3C}" type="presParOf" srcId="{8654007E-BB58-4FE8-9083-FFD67711D363}" destId="{6D0B8D2E-4D51-4B2C-81FC-2E15B605788D}" srcOrd="6" destOrd="0" presId="urn:microsoft.com/office/officeart/2005/8/layout/gear1"/>
    <dgm:cxn modelId="{50D79BA3-C550-49A0-93FF-C5EEC90926E4}" type="presParOf" srcId="{8654007E-BB58-4FE8-9083-FFD67711D363}" destId="{AEFD2EBA-45EB-4E50-8315-C47E0364A395}" srcOrd="7" destOrd="0" presId="urn:microsoft.com/office/officeart/2005/8/layout/gear1"/>
    <dgm:cxn modelId="{974C00FD-3A6A-4402-842E-C8BF6E93E03F}" type="presParOf" srcId="{8654007E-BB58-4FE8-9083-FFD67711D363}" destId="{AB9C4E00-EE1B-4D9A-9605-3D01BC9D23F1}" srcOrd="8" destOrd="0" presId="urn:microsoft.com/office/officeart/2005/8/layout/gear1"/>
    <dgm:cxn modelId="{4D17838F-32B0-41D6-9BC3-CF4DBFD5C937}" type="presParOf" srcId="{8654007E-BB58-4FE8-9083-FFD67711D363}" destId="{048867E4-0F0F-4AB6-B4AE-5C5749263CB1}" srcOrd="9" destOrd="0" presId="urn:microsoft.com/office/officeart/2005/8/layout/gear1"/>
    <dgm:cxn modelId="{23C03390-F7EA-4222-98B6-33F38645F43D}" type="presParOf" srcId="{8654007E-BB58-4FE8-9083-FFD67711D363}" destId="{0078D7D6-9AD1-4EF2-A992-F6D00BF822B7}" srcOrd="10" destOrd="0" presId="urn:microsoft.com/office/officeart/2005/8/layout/gear1"/>
    <dgm:cxn modelId="{1D20482E-279F-4494-8B75-9654DB2E0FA4}" type="presParOf" srcId="{8654007E-BB58-4FE8-9083-FFD67711D363}" destId="{F2760DBF-E6B7-4A90-B315-846EF0B8636C}" srcOrd="11" destOrd="0" presId="urn:microsoft.com/office/officeart/2005/8/layout/gear1"/>
    <dgm:cxn modelId="{4F66F1D1-3DF4-4895-B770-B21255AB8EAE}" type="presParOf" srcId="{8654007E-BB58-4FE8-9083-FFD67711D363}" destId="{0BF6801D-0576-41BD-975E-B8965F37AE7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597467-3ADD-4EC1-9A25-45898EFFF658}">
      <dsp:nvSpPr>
        <dsp:cNvPr id="0" name=""/>
        <dsp:cNvSpPr/>
      </dsp:nvSpPr>
      <dsp:spPr>
        <a:xfrm>
          <a:off x="4442893" y="2462673"/>
          <a:ext cx="3009934" cy="3009934"/>
        </a:xfrm>
        <a:prstGeom prst="gear9">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STATE</a:t>
          </a:r>
        </a:p>
      </dsp:txBody>
      <dsp:txXfrm>
        <a:off x="5048024" y="3167736"/>
        <a:ext cx="1799672" cy="1547168"/>
      </dsp:txXfrm>
    </dsp:sp>
    <dsp:sp modelId="{54959108-6A9F-47A2-B5FB-10BD6AD349B2}">
      <dsp:nvSpPr>
        <dsp:cNvPr id="0" name=""/>
        <dsp:cNvSpPr/>
      </dsp:nvSpPr>
      <dsp:spPr>
        <a:xfrm>
          <a:off x="2691659" y="1751234"/>
          <a:ext cx="2189043" cy="2189043"/>
        </a:xfrm>
        <a:prstGeom prst="gear6">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AFFECTED POPULATIONS</a:t>
          </a:r>
        </a:p>
      </dsp:txBody>
      <dsp:txXfrm>
        <a:off x="3242757" y="2305663"/>
        <a:ext cx="1086847" cy="1080185"/>
      </dsp:txXfrm>
    </dsp:sp>
    <dsp:sp modelId="{6D0B8D2E-4D51-4B2C-81FC-2E15B605788D}">
      <dsp:nvSpPr>
        <dsp:cNvPr id="0" name=""/>
        <dsp:cNvSpPr/>
      </dsp:nvSpPr>
      <dsp:spPr>
        <a:xfrm rot="20700000">
          <a:off x="3917746" y="241018"/>
          <a:ext cx="2144815" cy="2144815"/>
        </a:xfrm>
        <a:prstGeom prst="gear6">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noProof="0" dirty="0"/>
            <a:t>CHINESE ENTERPRISES</a:t>
          </a:r>
        </a:p>
      </dsp:txBody>
      <dsp:txXfrm rot="-20700000">
        <a:off x="4388167" y="711439"/>
        <a:ext cx="1203973" cy="1203973"/>
      </dsp:txXfrm>
    </dsp:sp>
    <dsp:sp modelId="{0078D7D6-9AD1-4EF2-A992-F6D00BF822B7}">
      <dsp:nvSpPr>
        <dsp:cNvPr id="0" name=""/>
        <dsp:cNvSpPr/>
      </dsp:nvSpPr>
      <dsp:spPr>
        <a:xfrm>
          <a:off x="4225735" y="2000309"/>
          <a:ext cx="3852716" cy="3852716"/>
        </a:xfrm>
        <a:prstGeom prst="circularArrow">
          <a:avLst>
            <a:gd name="adj1" fmla="val 4687"/>
            <a:gd name="adj2" fmla="val 299029"/>
            <a:gd name="adj3" fmla="val 2540098"/>
            <a:gd name="adj4" fmla="val 15810653"/>
            <a:gd name="adj5" fmla="val 5469"/>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2760DBF-E6B7-4A90-B315-846EF0B8636C}">
      <dsp:nvSpPr>
        <dsp:cNvPr id="0" name=""/>
        <dsp:cNvSpPr/>
      </dsp:nvSpPr>
      <dsp:spPr>
        <a:xfrm>
          <a:off x="2303983" y="1261396"/>
          <a:ext cx="2799238" cy="2799238"/>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BF6801D-0576-41BD-975E-B8965F37AE72}">
      <dsp:nvSpPr>
        <dsp:cNvPr id="0" name=""/>
        <dsp:cNvSpPr/>
      </dsp:nvSpPr>
      <dsp:spPr>
        <a:xfrm>
          <a:off x="3421628" y="-234263"/>
          <a:ext cx="3018143" cy="3018143"/>
        </a:xfrm>
        <a:prstGeom prst="circularArrow">
          <a:avLst>
            <a:gd name="adj1" fmla="val 5984"/>
            <a:gd name="adj2" fmla="val 394124"/>
            <a:gd name="adj3" fmla="val 13313824"/>
            <a:gd name="adj4" fmla="val 10508221"/>
            <a:gd name="adj5" fmla="val 6981"/>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26.19775" units="1/cm"/>
          <inkml:channelProperty channel="Y" name="resolution" value="434.78262" units="1/cm"/>
        </inkml:channelProperties>
      </inkml:inkSource>
      <inkml:timestamp xml:id="ts0" timeString="2018-04-16T03:34:09.053"/>
    </inkml:context>
    <inkml:brush xml:id="br0">
      <inkml:brushProperty name="width" value="0.1" units="cm"/>
      <inkml:brushProperty name="height" value="0.1" units="cm"/>
      <inkml:brushProperty name="fitToCurve" value="1"/>
    </inkml:brush>
  </inkml:definitions>
  <inkml:trace contextRef="#ctx0" brushRef="#br0">0 0,'0'0,"0"0,0 0,0 0,0 0,0 0,0 0,0 0</inkml:trace>
  <inkml:trace contextRef="#ctx0" brushRef="#br0" timeOffset="571.238">7385 2594,'0'0,"0"0,0 0,0 0,0 0,0 0,0 0,0 0</inkml:trace>
</inkml:ink>
</file>

<file path=ppt/ink/ink2.xml><?xml version="1.0" encoding="utf-8"?>
<inkml:ink xmlns:inkml="http://www.w3.org/2003/InkML">
  <inkml:definitions>
    <inkml:context xml:id="ctx0">
      <inkml:inkSource xml:id="inkSrc0">
        <inkml:traceFormat>
          <inkml:channel name="X" type="integer" max="9600" units="cm"/>
          <inkml:channel name="Y" type="integer" max="7200" units="cm"/>
        </inkml:traceFormat>
        <inkml:channelProperties>
          <inkml:channelProperty channel="X" name="resolution" value="326.19775" units="1/cm"/>
          <inkml:channelProperty channel="Y" name="resolution" value="434.78262" units="1/cm"/>
        </inkml:channelProperties>
      </inkml:inkSource>
      <inkml:timestamp xml:id="ts0" timeString="2018-04-16T03:34:09.053"/>
    </inkml:context>
    <inkml:brush xml:id="br0">
      <inkml:brushProperty name="width" value="0.1" units="cm"/>
      <inkml:brushProperty name="height" value="0.1" units="cm"/>
      <inkml:brushProperty name="fitToCurve" value="1"/>
    </inkml:brush>
  </inkml:definitions>
  <inkml:trace contextRef="#ctx0" brushRef="#br0">0 0,'0'0,"0"0,0 0,0 0,0 0,0 0,0 0,0 0</inkml:trace>
  <inkml:trace contextRef="#ctx0" brushRef="#br0" timeOffset="571.238">7385 2594,'0'0,"0"0,0 0,0 0,0 0,0 0,0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EF56-0C2D-7347-A5DF-2E98791A9470}" type="datetimeFigureOut">
              <a:rPr lang="en-US" smtClean="0"/>
              <a:t>4/19/18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08777-F255-1B4C-8EA8-295A497B21E2}" type="slidenum">
              <a:rPr lang="en-US" smtClean="0"/>
              <a:t>‹#›</a:t>
            </a:fld>
            <a:endParaRPr lang="en-US"/>
          </a:p>
        </p:txBody>
      </p:sp>
    </p:spTree>
    <p:extLst>
      <p:ext uri="{BB962C8B-B14F-4D97-AF65-F5344CB8AC3E}">
        <p14:creationId xmlns:p14="http://schemas.microsoft.com/office/powerpoint/2010/main" val="3186497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a:solidFill>
                  <a:schemeClr val="tx1"/>
                </a:solidFill>
                <a:effectLst/>
                <a:latin typeface="+mn-lt"/>
                <a:ea typeface="+mn-ea"/>
                <a:cs typeface="+mn-cs"/>
              </a:rPr>
              <a:t>una zona de transición entre la Sierra y la Amazonía ecuatorianas. </a:t>
            </a:r>
            <a:endParaRPr lang="es-EC" dirty="0"/>
          </a:p>
        </p:txBody>
      </p:sp>
      <p:sp>
        <p:nvSpPr>
          <p:cNvPr id="4" name="3 Marcador de número de diapositiva"/>
          <p:cNvSpPr>
            <a:spLocks noGrp="1"/>
          </p:cNvSpPr>
          <p:nvPr>
            <p:ph type="sldNum" sz="quarter" idx="10"/>
          </p:nvPr>
        </p:nvSpPr>
        <p:spPr/>
        <p:txBody>
          <a:bodyPr/>
          <a:lstStyle/>
          <a:p>
            <a:fld id="{3A747A21-977C-43F5-9FB9-B14918E85868}" type="slidenum">
              <a:rPr lang="es-EC" smtClean="0"/>
              <a:t>29</a:t>
            </a:fld>
            <a:endParaRPr lang="es-EC"/>
          </a:p>
        </p:txBody>
      </p:sp>
    </p:spTree>
    <p:extLst>
      <p:ext uri="{BB962C8B-B14F-4D97-AF65-F5344CB8AC3E}">
        <p14:creationId xmlns:p14="http://schemas.microsoft.com/office/powerpoint/2010/main" val="3365990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kern="1200" dirty="0">
                <a:solidFill>
                  <a:schemeClr val="tx1"/>
                </a:solidFill>
                <a:effectLst/>
                <a:latin typeface="+mn-lt"/>
                <a:ea typeface="+mn-ea"/>
                <a:cs typeface="+mn-cs"/>
              </a:rPr>
              <a:t>una zona de transición entre la Sierra y la Amazonía ecuatorianas. </a:t>
            </a:r>
            <a:endParaRPr lang="es-EC" dirty="0"/>
          </a:p>
        </p:txBody>
      </p:sp>
      <p:sp>
        <p:nvSpPr>
          <p:cNvPr id="4" name="3 Marcador de número de diapositiva"/>
          <p:cNvSpPr>
            <a:spLocks noGrp="1"/>
          </p:cNvSpPr>
          <p:nvPr>
            <p:ph type="sldNum" sz="quarter" idx="10"/>
          </p:nvPr>
        </p:nvSpPr>
        <p:spPr/>
        <p:txBody>
          <a:bodyPr/>
          <a:lstStyle/>
          <a:p>
            <a:fld id="{3A747A21-977C-43F5-9FB9-B14918E85868}" type="slidenum">
              <a:rPr lang="es-EC" smtClean="0"/>
              <a:t>30</a:t>
            </a:fld>
            <a:endParaRPr lang="es-EC"/>
          </a:p>
        </p:txBody>
      </p:sp>
    </p:spTree>
    <p:extLst>
      <p:ext uri="{BB962C8B-B14F-4D97-AF65-F5344CB8AC3E}">
        <p14:creationId xmlns:p14="http://schemas.microsoft.com/office/powerpoint/2010/main" val="2126694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3A747A21-977C-43F5-9FB9-B14918E85868}" type="slidenum">
              <a:rPr lang="es-EC" smtClean="0"/>
              <a:t>31</a:t>
            </a:fld>
            <a:endParaRPr lang="es-EC"/>
          </a:p>
        </p:txBody>
      </p:sp>
    </p:spTree>
    <p:extLst>
      <p:ext uri="{BB962C8B-B14F-4D97-AF65-F5344CB8AC3E}">
        <p14:creationId xmlns:p14="http://schemas.microsoft.com/office/powerpoint/2010/main" val="2581084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3A747A21-977C-43F5-9FB9-B14918E85868}" type="slidenum">
              <a:rPr lang="es-EC" smtClean="0"/>
              <a:t>32</a:t>
            </a:fld>
            <a:endParaRPr lang="es-EC"/>
          </a:p>
        </p:txBody>
      </p:sp>
    </p:spTree>
    <p:extLst>
      <p:ext uri="{BB962C8B-B14F-4D97-AF65-F5344CB8AC3E}">
        <p14:creationId xmlns:p14="http://schemas.microsoft.com/office/powerpoint/2010/main" val="174235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s-EC" dirty="0"/>
          </a:p>
        </p:txBody>
      </p:sp>
      <p:sp>
        <p:nvSpPr>
          <p:cNvPr id="4" name="3 Marcador de número de diapositiva"/>
          <p:cNvSpPr>
            <a:spLocks noGrp="1"/>
          </p:cNvSpPr>
          <p:nvPr>
            <p:ph type="sldNum" sz="quarter" idx="10"/>
          </p:nvPr>
        </p:nvSpPr>
        <p:spPr/>
        <p:txBody>
          <a:bodyPr/>
          <a:lstStyle/>
          <a:p>
            <a:fld id="{3A747A21-977C-43F5-9FB9-B14918E85868}" type="slidenum">
              <a:rPr lang="es-EC" smtClean="0"/>
              <a:t>35</a:t>
            </a:fld>
            <a:endParaRPr lang="es-EC"/>
          </a:p>
        </p:txBody>
      </p:sp>
    </p:spTree>
    <p:extLst>
      <p:ext uri="{BB962C8B-B14F-4D97-AF65-F5344CB8AC3E}">
        <p14:creationId xmlns:p14="http://schemas.microsoft.com/office/powerpoint/2010/main" val="3887359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s-EC" dirty="0"/>
          </a:p>
        </p:txBody>
      </p:sp>
      <p:sp>
        <p:nvSpPr>
          <p:cNvPr id="4" name="3 Marcador de número de diapositiva"/>
          <p:cNvSpPr>
            <a:spLocks noGrp="1"/>
          </p:cNvSpPr>
          <p:nvPr>
            <p:ph type="sldNum" sz="quarter" idx="10"/>
          </p:nvPr>
        </p:nvSpPr>
        <p:spPr/>
        <p:txBody>
          <a:bodyPr/>
          <a:lstStyle/>
          <a:p>
            <a:fld id="{3A747A21-977C-43F5-9FB9-B14918E85868}" type="slidenum">
              <a:rPr lang="es-EC" smtClean="0"/>
              <a:t>36</a:t>
            </a:fld>
            <a:endParaRPr lang="es-EC"/>
          </a:p>
        </p:txBody>
      </p:sp>
    </p:spTree>
    <p:extLst>
      <p:ext uri="{BB962C8B-B14F-4D97-AF65-F5344CB8AC3E}">
        <p14:creationId xmlns:p14="http://schemas.microsoft.com/office/powerpoint/2010/main" val="273956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s-EC" dirty="0"/>
          </a:p>
        </p:txBody>
      </p:sp>
      <p:sp>
        <p:nvSpPr>
          <p:cNvPr id="4" name="3 Marcador de número de diapositiva"/>
          <p:cNvSpPr>
            <a:spLocks noGrp="1"/>
          </p:cNvSpPr>
          <p:nvPr>
            <p:ph type="sldNum" sz="quarter" idx="10"/>
          </p:nvPr>
        </p:nvSpPr>
        <p:spPr/>
        <p:txBody>
          <a:bodyPr/>
          <a:lstStyle/>
          <a:p>
            <a:fld id="{3A747A21-977C-43F5-9FB9-B14918E85868}" type="slidenum">
              <a:rPr lang="es-EC" smtClean="0"/>
              <a:t>37</a:t>
            </a:fld>
            <a:endParaRPr lang="es-EC"/>
          </a:p>
        </p:txBody>
      </p:sp>
    </p:spTree>
    <p:extLst>
      <p:ext uri="{BB962C8B-B14F-4D97-AF65-F5344CB8AC3E}">
        <p14:creationId xmlns:p14="http://schemas.microsoft.com/office/powerpoint/2010/main" val="663524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s-EC" dirty="0"/>
          </a:p>
        </p:txBody>
      </p:sp>
      <p:sp>
        <p:nvSpPr>
          <p:cNvPr id="4" name="3 Marcador de número de diapositiva"/>
          <p:cNvSpPr>
            <a:spLocks noGrp="1"/>
          </p:cNvSpPr>
          <p:nvPr>
            <p:ph type="sldNum" sz="quarter" idx="10"/>
          </p:nvPr>
        </p:nvSpPr>
        <p:spPr/>
        <p:txBody>
          <a:bodyPr/>
          <a:lstStyle/>
          <a:p>
            <a:fld id="{3A747A21-977C-43F5-9FB9-B14918E85868}" type="slidenum">
              <a:rPr lang="es-EC" smtClean="0"/>
              <a:t>38</a:t>
            </a:fld>
            <a:endParaRPr lang="es-EC"/>
          </a:p>
        </p:txBody>
      </p:sp>
    </p:spTree>
    <p:extLst>
      <p:ext uri="{BB962C8B-B14F-4D97-AF65-F5344CB8AC3E}">
        <p14:creationId xmlns:p14="http://schemas.microsoft.com/office/powerpoint/2010/main" val="2741428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s-EC" dirty="0"/>
          </a:p>
        </p:txBody>
      </p:sp>
      <p:sp>
        <p:nvSpPr>
          <p:cNvPr id="4" name="3 Marcador de número de diapositiva"/>
          <p:cNvSpPr>
            <a:spLocks noGrp="1"/>
          </p:cNvSpPr>
          <p:nvPr>
            <p:ph type="sldNum" sz="quarter" idx="10"/>
          </p:nvPr>
        </p:nvSpPr>
        <p:spPr/>
        <p:txBody>
          <a:bodyPr/>
          <a:lstStyle/>
          <a:p>
            <a:fld id="{3A747A21-977C-43F5-9FB9-B14918E85868}" type="slidenum">
              <a:rPr lang="es-EC" smtClean="0"/>
              <a:t>39</a:t>
            </a:fld>
            <a:endParaRPr lang="es-EC"/>
          </a:p>
        </p:txBody>
      </p:sp>
    </p:spTree>
    <p:extLst>
      <p:ext uri="{BB962C8B-B14F-4D97-AF65-F5344CB8AC3E}">
        <p14:creationId xmlns:p14="http://schemas.microsoft.com/office/powerpoint/2010/main" val="1856612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CE04-C240-1548-A622-40C519C6E0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B5665A-CB15-454A-9227-367A8CD388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61753C-A4A9-6448-A791-6C18C959C71F}"/>
              </a:ext>
            </a:extLst>
          </p:cNvPr>
          <p:cNvSpPr>
            <a:spLocks noGrp="1"/>
          </p:cNvSpPr>
          <p:nvPr>
            <p:ph type="dt" sz="half" idx="10"/>
          </p:nvPr>
        </p:nvSpPr>
        <p:spPr/>
        <p:txBody>
          <a:bodyPr/>
          <a:lstStyle/>
          <a:p>
            <a:fld id="{B53C159A-E1D3-8649-A0AE-FF8BEFC84CFE}" type="datetimeFigureOut">
              <a:rPr lang="en-US" smtClean="0"/>
              <a:t>4/19/18</a:t>
            </a:fld>
            <a:endParaRPr lang="en-US"/>
          </a:p>
        </p:txBody>
      </p:sp>
      <p:sp>
        <p:nvSpPr>
          <p:cNvPr id="5" name="Footer Placeholder 4">
            <a:extLst>
              <a:ext uri="{FF2B5EF4-FFF2-40B4-BE49-F238E27FC236}">
                <a16:creationId xmlns:a16="http://schemas.microsoft.com/office/drawing/2014/main" id="{D3AD4849-8CBF-0848-AF3D-7A9629149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7A068-4F35-D944-98DF-E869C4ACAB4C}"/>
              </a:ext>
            </a:extLst>
          </p:cNvPr>
          <p:cNvSpPr>
            <a:spLocks noGrp="1"/>
          </p:cNvSpPr>
          <p:nvPr>
            <p:ph type="sldNum" sz="quarter" idx="12"/>
          </p:nvPr>
        </p:nvSpPr>
        <p:spPr/>
        <p:txBody>
          <a:bodyPr/>
          <a:lstStyle/>
          <a:p>
            <a:fld id="{A8314FC7-FC80-CF4A-ADFB-B4A740D4038D}" type="slidenum">
              <a:rPr lang="en-US" smtClean="0"/>
              <a:t>‹#›</a:t>
            </a:fld>
            <a:endParaRPr lang="en-US"/>
          </a:p>
        </p:txBody>
      </p:sp>
    </p:spTree>
    <p:extLst>
      <p:ext uri="{BB962C8B-B14F-4D97-AF65-F5344CB8AC3E}">
        <p14:creationId xmlns:p14="http://schemas.microsoft.com/office/powerpoint/2010/main" val="877990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B15C7-D8F1-1A49-8B52-D02076A6F9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B8F2B1-65C1-EC46-A7A3-EDA6111847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62F01-4F39-AD45-80C3-0F99711DC717}"/>
              </a:ext>
            </a:extLst>
          </p:cNvPr>
          <p:cNvSpPr>
            <a:spLocks noGrp="1"/>
          </p:cNvSpPr>
          <p:nvPr>
            <p:ph type="dt" sz="half" idx="10"/>
          </p:nvPr>
        </p:nvSpPr>
        <p:spPr/>
        <p:txBody>
          <a:bodyPr/>
          <a:lstStyle/>
          <a:p>
            <a:fld id="{B53C159A-E1D3-8649-A0AE-FF8BEFC84CFE}" type="datetimeFigureOut">
              <a:rPr lang="en-US" smtClean="0"/>
              <a:t>4/19/18</a:t>
            </a:fld>
            <a:endParaRPr lang="en-US"/>
          </a:p>
        </p:txBody>
      </p:sp>
      <p:sp>
        <p:nvSpPr>
          <p:cNvPr id="5" name="Footer Placeholder 4">
            <a:extLst>
              <a:ext uri="{FF2B5EF4-FFF2-40B4-BE49-F238E27FC236}">
                <a16:creationId xmlns:a16="http://schemas.microsoft.com/office/drawing/2014/main" id="{3AB5C05D-F1B3-344D-8EA8-893F17E52B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ABC56-6ED8-7247-8E53-EB2B1A8F30C6}"/>
              </a:ext>
            </a:extLst>
          </p:cNvPr>
          <p:cNvSpPr>
            <a:spLocks noGrp="1"/>
          </p:cNvSpPr>
          <p:nvPr>
            <p:ph type="sldNum" sz="quarter" idx="12"/>
          </p:nvPr>
        </p:nvSpPr>
        <p:spPr/>
        <p:txBody>
          <a:bodyPr/>
          <a:lstStyle/>
          <a:p>
            <a:fld id="{A8314FC7-FC80-CF4A-ADFB-B4A740D4038D}" type="slidenum">
              <a:rPr lang="en-US" smtClean="0"/>
              <a:t>‹#›</a:t>
            </a:fld>
            <a:endParaRPr lang="en-US"/>
          </a:p>
        </p:txBody>
      </p:sp>
    </p:spTree>
    <p:extLst>
      <p:ext uri="{BB962C8B-B14F-4D97-AF65-F5344CB8AC3E}">
        <p14:creationId xmlns:p14="http://schemas.microsoft.com/office/powerpoint/2010/main" val="413314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EB2CA3-9DBC-5547-9D99-DF8443057E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7A231C-CEB9-7C46-854C-F83BEFC75E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BECCB-1841-5D40-8E7E-478885BF1A1F}"/>
              </a:ext>
            </a:extLst>
          </p:cNvPr>
          <p:cNvSpPr>
            <a:spLocks noGrp="1"/>
          </p:cNvSpPr>
          <p:nvPr>
            <p:ph type="dt" sz="half" idx="10"/>
          </p:nvPr>
        </p:nvSpPr>
        <p:spPr/>
        <p:txBody>
          <a:bodyPr/>
          <a:lstStyle/>
          <a:p>
            <a:fld id="{B53C159A-E1D3-8649-A0AE-FF8BEFC84CFE}" type="datetimeFigureOut">
              <a:rPr lang="en-US" smtClean="0"/>
              <a:t>4/19/18</a:t>
            </a:fld>
            <a:endParaRPr lang="en-US"/>
          </a:p>
        </p:txBody>
      </p:sp>
      <p:sp>
        <p:nvSpPr>
          <p:cNvPr id="5" name="Footer Placeholder 4">
            <a:extLst>
              <a:ext uri="{FF2B5EF4-FFF2-40B4-BE49-F238E27FC236}">
                <a16:creationId xmlns:a16="http://schemas.microsoft.com/office/drawing/2014/main" id="{2375AC49-B604-B44F-8F1B-B77FCBAB8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BB994-E30F-4D4E-91C5-FA62022C8331}"/>
              </a:ext>
            </a:extLst>
          </p:cNvPr>
          <p:cNvSpPr>
            <a:spLocks noGrp="1"/>
          </p:cNvSpPr>
          <p:nvPr>
            <p:ph type="sldNum" sz="quarter" idx="12"/>
          </p:nvPr>
        </p:nvSpPr>
        <p:spPr/>
        <p:txBody>
          <a:bodyPr/>
          <a:lstStyle/>
          <a:p>
            <a:fld id="{A8314FC7-FC80-CF4A-ADFB-B4A740D4038D}" type="slidenum">
              <a:rPr lang="en-US" smtClean="0"/>
              <a:t>‹#›</a:t>
            </a:fld>
            <a:endParaRPr lang="en-US"/>
          </a:p>
        </p:txBody>
      </p:sp>
    </p:spTree>
    <p:extLst>
      <p:ext uri="{BB962C8B-B14F-4D97-AF65-F5344CB8AC3E}">
        <p14:creationId xmlns:p14="http://schemas.microsoft.com/office/powerpoint/2010/main" val="148800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74CA-078D-8B45-A908-8E271D35DE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5A02A-B2E8-8D4D-80FB-32BA89CEDE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5C0B3-2294-BA42-9E52-61537314A36F}"/>
              </a:ext>
            </a:extLst>
          </p:cNvPr>
          <p:cNvSpPr>
            <a:spLocks noGrp="1"/>
          </p:cNvSpPr>
          <p:nvPr>
            <p:ph type="dt" sz="half" idx="10"/>
          </p:nvPr>
        </p:nvSpPr>
        <p:spPr/>
        <p:txBody>
          <a:bodyPr/>
          <a:lstStyle/>
          <a:p>
            <a:fld id="{B53C159A-E1D3-8649-A0AE-FF8BEFC84CFE}" type="datetimeFigureOut">
              <a:rPr lang="en-US" smtClean="0"/>
              <a:t>4/19/18</a:t>
            </a:fld>
            <a:endParaRPr lang="en-US"/>
          </a:p>
        </p:txBody>
      </p:sp>
      <p:sp>
        <p:nvSpPr>
          <p:cNvPr id="5" name="Footer Placeholder 4">
            <a:extLst>
              <a:ext uri="{FF2B5EF4-FFF2-40B4-BE49-F238E27FC236}">
                <a16:creationId xmlns:a16="http://schemas.microsoft.com/office/drawing/2014/main" id="{602EE733-A181-4442-9108-E2A925E8C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31EEF3-463F-F146-8CC8-D4FBB06EFBC0}"/>
              </a:ext>
            </a:extLst>
          </p:cNvPr>
          <p:cNvSpPr>
            <a:spLocks noGrp="1"/>
          </p:cNvSpPr>
          <p:nvPr>
            <p:ph type="sldNum" sz="quarter" idx="12"/>
          </p:nvPr>
        </p:nvSpPr>
        <p:spPr/>
        <p:txBody>
          <a:bodyPr/>
          <a:lstStyle/>
          <a:p>
            <a:fld id="{A8314FC7-FC80-CF4A-ADFB-B4A740D4038D}" type="slidenum">
              <a:rPr lang="en-US" smtClean="0"/>
              <a:t>‹#›</a:t>
            </a:fld>
            <a:endParaRPr lang="en-US"/>
          </a:p>
        </p:txBody>
      </p:sp>
    </p:spTree>
    <p:extLst>
      <p:ext uri="{BB962C8B-B14F-4D97-AF65-F5344CB8AC3E}">
        <p14:creationId xmlns:p14="http://schemas.microsoft.com/office/powerpoint/2010/main" val="1220832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3789E-A82D-7241-ADB7-9FD0BA6F38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CAF792-E28B-0446-BDD5-229679DD73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B708A42-2037-4744-A12A-17E406F0F480}"/>
              </a:ext>
            </a:extLst>
          </p:cNvPr>
          <p:cNvSpPr>
            <a:spLocks noGrp="1"/>
          </p:cNvSpPr>
          <p:nvPr>
            <p:ph type="dt" sz="half" idx="10"/>
          </p:nvPr>
        </p:nvSpPr>
        <p:spPr/>
        <p:txBody>
          <a:bodyPr/>
          <a:lstStyle/>
          <a:p>
            <a:fld id="{B53C159A-E1D3-8649-A0AE-FF8BEFC84CFE}" type="datetimeFigureOut">
              <a:rPr lang="en-US" smtClean="0"/>
              <a:t>4/19/18</a:t>
            </a:fld>
            <a:endParaRPr lang="en-US"/>
          </a:p>
        </p:txBody>
      </p:sp>
      <p:sp>
        <p:nvSpPr>
          <p:cNvPr id="5" name="Footer Placeholder 4">
            <a:extLst>
              <a:ext uri="{FF2B5EF4-FFF2-40B4-BE49-F238E27FC236}">
                <a16:creationId xmlns:a16="http://schemas.microsoft.com/office/drawing/2014/main" id="{C6E096C3-0ECB-2042-B2DD-65CE6085F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C95C0-14B8-2D41-9A98-A70D6BBF8630}"/>
              </a:ext>
            </a:extLst>
          </p:cNvPr>
          <p:cNvSpPr>
            <a:spLocks noGrp="1"/>
          </p:cNvSpPr>
          <p:nvPr>
            <p:ph type="sldNum" sz="quarter" idx="12"/>
          </p:nvPr>
        </p:nvSpPr>
        <p:spPr/>
        <p:txBody>
          <a:bodyPr/>
          <a:lstStyle/>
          <a:p>
            <a:fld id="{A8314FC7-FC80-CF4A-ADFB-B4A740D4038D}" type="slidenum">
              <a:rPr lang="en-US" smtClean="0"/>
              <a:t>‹#›</a:t>
            </a:fld>
            <a:endParaRPr lang="en-US"/>
          </a:p>
        </p:txBody>
      </p:sp>
    </p:spTree>
    <p:extLst>
      <p:ext uri="{BB962C8B-B14F-4D97-AF65-F5344CB8AC3E}">
        <p14:creationId xmlns:p14="http://schemas.microsoft.com/office/powerpoint/2010/main" val="66487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2D7C-2904-1B48-853D-9E6900B095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1781B7-12A7-1C44-9E5C-A006A4BFE8C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0BB365-EEC9-FA4A-B436-58B297A3A8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147C17-F7A3-B041-98FD-52FEAB031B4B}"/>
              </a:ext>
            </a:extLst>
          </p:cNvPr>
          <p:cNvSpPr>
            <a:spLocks noGrp="1"/>
          </p:cNvSpPr>
          <p:nvPr>
            <p:ph type="dt" sz="half" idx="10"/>
          </p:nvPr>
        </p:nvSpPr>
        <p:spPr/>
        <p:txBody>
          <a:bodyPr/>
          <a:lstStyle/>
          <a:p>
            <a:fld id="{B53C159A-E1D3-8649-A0AE-FF8BEFC84CFE}" type="datetimeFigureOut">
              <a:rPr lang="en-US" smtClean="0"/>
              <a:t>4/19/18</a:t>
            </a:fld>
            <a:endParaRPr lang="en-US"/>
          </a:p>
        </p:txBody>
      </p:sp>
      <p:sp>
        <p:nvSpPr>
          <p:cNvPr id="6" name="Footer Placeholder 5">
            <a:extLst>
              <a:ext uri="{FF2B5EF4-FFF2-40B4-BE49-F238E27FC236}">
                <a16:creationId xmlns:a16="http://schemas.microsoft.com/office/drawing/2014/main" id="{5C2C3324-67F0-1C40-AF72-8E3C82636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78672-2F4E-0749-923C-0DCAEA46B532}"/>
              </a:ext>
            </a:extLst>
          </p:cNvPr>
          <p:cNvSpPr>
            <a:spLocks noGrp="1"/>
          </p:cNvSpPr>
          <p:nvPr>
            <p:ph type="sldNum" sz="quarter" idx="12"/>
          </p:nvPr>
        </p:nvSpPr>
        <p:spPr/>
        <p:txBody>
          <a:bodyPr/>
          <a:lstStyle/>
          <a:p>
            <a:fld id="{A8314FC7-FC80-CF4A-ADFB-B4A740D4038D}" type="slidenum">
              <a:rPr lang="en-US" smtClean="0"/>
              <a:t>‹#›</a:t>
            </a:fld>
            <a:endParaRPr lang="en-US"/>
          </a:p>
        </p:txBody>
      </p:sp>
    </p:spTree>
    <p:extLst>
      <p:ext uri="{BB962C8B-B14F-4D97-AF65-F5344CB8AC3E}">
        <p14:creationId xmlns:p14="http://schemas.microsoft.com/office/powerpoint/2010/main" val="3439667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CA95-C7BA-6740-86D1-C0609C8EB4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155DB1-E0DD-FC42-9246-D002A3A5F8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D2E48C-99D5-9C42-8EE3-2AC5B5B835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93E8DF-7D50-B248-B81C-653B01B23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FAB40F-4203-064E-B8B9-0188F248687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62CF82-23E0-B94B-ABB5-DE33C466C044}"/>
              </a:ext>
            </a:extLst>
          </p:cNvPr>
          <p:cNvSpPr>
            <a:spLocks noGrp="1"/>
          </p:cNvSpPr>
          <p:nvPr>
            <p:ph type="dt" sz="half" idx="10"/>
          </p:nvPr>
        </p:nvSpPr>
        <p:spPr/>
        <p:txBody>
          <a:bodyPr/>
          <a:lstStyle/>
          <a:p>
            <a:fld id="{B53C159A-E1D3-8649-A0AE-FF8BEFC84CFE}" type="datetimeFigureOut">
              <a:rPr lang="en-US" smtClean="0"/>
              <a:t>4/19/18</a:t>
            </a:fld>
            <a:endParaRPr lang="en-US"/>
          </a:p>
        </p:txBody>
      </p:sp>
      <p:sp>
        <p:nvSpPr>
          <p:cNvPr id="8" name="Footer Placeholder 7">
            <a:extLst>
              <a:ext uri="{FF2B5EF4-FFF2-40B4-BE49-F238E27FC236}">
                <a16:creationId xmlns:a16="http://schemas.microsoft.com/office/drawing/2014/main" id="{37DDF40D-A1F7-0445-A978-53DF955FCC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32B1E4-F5E7-BC4F-84C2-B038F154CCE2}"/>
              </a:ext>
            </a:extLst>
          </p:cNvPr>
          <p:cNvSpPr>
            <a:spLocks noGrp="1"/>
          </p:cNvSpPr>
          <p:nvPr>
            <p:ph type="sldNum" sz="quarter" idx="12"/>
          </p:nvPr>
        </p:nvSpPr>
        <p:spPr/>
        <p:txBody>
          <a:bodyPr/>
          <a:lstStyle/>
          <a:p>
            <a:fld id="{A8314FC7-FC80-CF4A-ADFB-B4A740D4038D}" type="slidenum">
              <a:rPr lang="en-US" smtClean="0"/>
              <a:t>‹#›</a:t>
            </a:fld>
            <a:endParaRPr lang="en-US"/>
          </a:p>
        </p:txBody>
      </p:sp>
    </p:spTree>
    <p:extLst>
      <p:ext uri="{BB962C8B-B14F-4D97-AF65-F5344CB8AC3E}">
        <p14:creationId xmlns:p14="http://schemas.microsoft.com/office/powerpoint/2010/main" val="1164006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37A4-A21F-9C45-A2A4-BBC67B759B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0DEC42-C970-CE4E-BB79-DC18E0823EB2}"/>
              </a:ext>
            </a:extLst>
          </p:cNvPr>
          <p:cNvSpPr>
            <a:spLocks noGrp="1"/>
          </p:cNvSpPr>
          <p:nvPr>
            <p:ph type="dt" sz="half" idx="10"/>
          </p:nvPr>
        </p:nvSpPr>
        <p:spPr/>
        <p:txBody>
          <a:bodyPr/>
          <a:lstStyle/>
          <a:p>
            <a:fld id="{B53C159A-E1D3-8649-A0AE-FF8BEFC84CFE}" type="datetimeFigureOut">
              <a:rPr lang="en-US" smtClean="0"/>
              <a:t>4/19/18</a:t>
            </a:fld>
            <a:endParaRPr lang="en-US"/>
          </a:p>
        </p:txBody>
      </p:sp>
      <p:sp>
        <p:nvSpPr>
          <p:cNvPr id="4" name="Footer Placeholder 3">
            <a:extLst>
              <a:ext uri="{FF2B5EF4-FFF2-40B4-BE49-F238E27FC236}">
                <a16:creationId xmlns:a16="http://schemas.microsoft.com/office/drawing/2014/main" id="{CEAA72D1-A609-044F-8EE9-FDC9F40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189D33-506C-C342-890F-A477B2201C90}"/>
              </a:ext>
            </a:extLst>
          </p:cNvPr>
          <p:cNvSpPr>
            <a:spLocks noGrp="1"/>
          </p:cNvSpPr>
          <p:nvPr>
            <p:ph type="sldNum" sz="quarter" idx="12"/>
          </p:nvPr>
        </p:nvSpPr>
        <p:spPr/>
        <p:txBody>
          <a:bodyPr/>
          <a:lstStyle/>
          <a:p>
            <a:fld id="{A8314FC7-FC80-CF4A-ADFB-B4A740D4038D}" type="slidenum">
              <a:rPr lang="en-US" smtClean="0"/>
              <a:t>‹#›</a:t>
            </a:fld>
            <a:endParaRPr lang="en-US"/>
          </a:p>
        </p:txBody>
      </p:sp>
    </p:spTree>
    <p:extLst>
      <p:ext uri="{BB962C8B-B14F-4D97-AF65-F5344CB8AC3E}">
        <p14:creationId xmlns:p14="http://schemas.microsoft.com/office/powerpoint/2010/main" val="353462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A0055A-F940-5D42-9FA2-A98E7539DACB}"/>
              </a:ext>
            </a:extLst>
          </p:cNvPr>
          <p:cNvSpPr>
            <a:spLocks noGrp="1"/>
          </p:cNvSpPr>
          <p:nvPr>
            <p:ph type="dt" sz="half" idx="10"/>
          </p:nvPr>
        </p:nvSpPr>
        <p:spPr/>
        <p:txBody>
          <a:bodyPr/>
          <a:lstStyle/>
          <a:p>
            <a:fld id="{B53C159A-E1D3-8649-A0AE-FF8BEFC84CFE}" type="datetimeFigureOut">
              <a:rPr lang="en-US" smtClean="0"/>
              <a:t>4/19/18</a:t>
            </a:fld>
            <a:endParaRPr lang="en-US"/>
          </a:p>
        </p:txBody>
      </p:sp>
      <p:sp>
        <p:nvSpPr>
          <p:cNvPr id="3" name="Footer Placeholder 2">
            <a:extLst>
              <a:ext uri="{FF2B5EF4-FFF2-40B4-BE49-F238E27FC236}">
                <a16:creationId xmlns:a16="http://schemas.microsoft.com/office/drawing/2014/main" id="{E7B60B24-0904-E44A-9E7B-7FEE66DE66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FC7BD7-F163-544A-921F-DCF5C006B215}"/>
              </a:ext>
            </a:extLst>
          </p:cNvPr>
          <p:cNvSpPr>
            <a:spLocks noGrp="1"/>
          </p:cNvSpPr>
          <p:nvPr>
            <p:ph type="sldNum" sz="quarter" idx="12"/>
          </p:nvPr>
        </p:nvSpPr>
        <p:spPr/>
        <p:txBody>
          <a:bodyPr/>
          <a:lstStyle/>
          <a:p>
            <a:fld id="{A8314FC7-FC80-CF4A-ADFB-B4A740D4038D}" type="slidenum">
              <a:rPr lang="en-US" smtClean="0"/>
              <a:t>‹#›</a:t>
            </a:fld>
            <a:endParaRPr lang="en-US"/>
          </a:p>
        </p:txBody>
      </p:sp>
    </p:spTree>
    <p:extLst>
      <p:ext uri="{BB962C8B-B14F-4D97-AF65-F5344CB8AC3E}">
        <p14:creationId xmlns:p14="http://schemas.microsoft.com/office/powerpoint/2010/main" val="2660254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E1E9-63FC-9B45-93A4-103FD2884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1F3A9F-8BC1-3241-BB5C-0D2FF0C7E7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62FC9D-3F03-8743-911A-76CAF99776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B12536-41F5-3441-8F6B-B69D476FB273}"/>
              </a:ext>
            </a:extLst>
          </p:cNvPr>
          <p:cNvSpPr>
            <a:spLocks noGrp="1"/>
          </p:cNvSpPr>
          <p:nvPr>
            <p:ph type="dt" sz="half" idx="10"/>
          </p:nvPr>
        </p:nvSpPr>
        <p:spPr/>
        <p:txBody>
          <a:bodyPr/>
          <a:lstStyle/>
          <a:p>
            <a:fld id="{B53C159A-E1D3-8649-A0AE-FF8BEFC84CFE}" type="datetimeFigureOut">
              <a:rPr lang="en-US" smtClean="0"/>
              <a:t>4/19/18</a:t>
            </a:fld>
            <a:endParaRPr lang="en-US"/>
          </a:p>
        </p:txBody>
      </p:sp>
      <p:sp>
        <p:nvSpPr>
          <p:cNvPr id="6" name="Footer Placeholder 5">
            <a:extLst>
              <a:ext uri="{FF2B5EF4-FFF2-40B4-BE49-F238E27FC236}">
                <a16:creationId xmlns:a16="http://schemas.microsoft.com/office/drawing/2014/main" id="{A6371729-C7B5-264F-AEAE-474B537F9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0F212-39AB-F040-B439-B55519D2A476}"/>
              </a:ext>
            </a:extLst>
          </p:cNvPr>
          <p:cNvSpPr>
            <a:spLocks noGrp="1"/>
          </p:cNvSpPr>
          <p:nvPr>
            <p:ph type="sldNum" sz="quarter" idx="12"/>
          </p:nvPr>
        </p:nvSpPr>
        <p:spPr/>
        <p:txBody>
          <a:bodyPr/>
          <a:lstStyle/>
          <a:p>
            <a:fld id="{A8314FC7-FC80-CF4A-ADFB-B4A740D4038D}" type="slidenum">
              <a:rPr lang="en-US" smtClean="0"/>
              <a:t>‹#›</a:t>
            </a:fld>
            <a:endParaRPr lang="en-US"/>
          </a:p>
        </p:txBody>
      </p:sp>
    </p:spTree>
    <p:extLst>
      <p:ext uri="{BB962C8B-B14F-4D97-AF65-F5344CB8AC3E}">
        <p14:creationId xmlns:p14="http://schemas.microsoft.com/office/powerpoint/2010/main" val="316607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8333-9ECE-C644-B278-205A0C380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703E1-64F9-6046-8289-0DEAACBDA2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1DE21B-B7F1-8D4A-AABA-1C2FAF759E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1A2F8E-5E45-1B49-8484-4D4A3076BEFC}"/>
              </a:ext>
            </a:extLst>
          </p:cNvPr>
          <p:cNvSpPr>
            <a:spLocks noGrp="1"/>
          </p:cNvSpPr>
          <p:nvPr>
            <p:ph type="dt" sz="half" idx="10"/>
          </p:nvPr>
        </p:nvSpPr>
        <p:spPr/>
        <p:txBody>
          <a:bodyPr/>
          <a:lstStyle/>
          <a:p>
            <a:fld id="{B53C159A-E1D3-8649-A0AE-FF8BEFC84CFE}" type="datetimeFigureOut">
              <a:rPr lang="en-US" smtClean="0"/>
              <a:t>4/19/18</a:t>
            </a:fld>
            <a:endParaRPr lang="en-US"/>
          </a:p>
        </p:txBody>
      </p:sp>
      <p:sp>
        <p:nvSpPr>
          <p:cNvPr id="6" name="Footer Placeholder 5">
            <a:extLst>
              <a:ext uri="{FF2B5EF4-FFF2-40B4-BE49-F238E27FC236}">
                <a16:creationId xmlns:a16="http://schemas.microsoft.com/office/drawing/2014/main" id="{5FC7269E-8F91-2043-9B0E-1E3D99492D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2592-2B93-6347-8976-E214E8289490}"/>
              </a:ext>
            </a:extLst>
          </p:cNvPr>
          <p:cNvSpPr>
            <a:spLocks noGrp="1"/>
          </p:cNvSpPr>
          <p:nvPr>
            <p:ph type="sldNum" sz="quarter" idx="12"/>
          </p:nvPr>
        </p:nvSpPr>
        <p:spPr/>
        <p:txBody>
          <a:bodyPr/>
          <a:lstStyle/>
          <a:p>
            <a:fld id="{A8314FC7-FC80-CF4A-ADFB-B4A740D4038D}" type="slidenum">
              <a:rPr lang="en-US" smtClean="0"/>
              <a:t>‹#›</a:t>
            </a:fld>
            <a:endParaRPr lang="en-US"/>
          </a:p>
        </p:txBody>
      </p:sp>
    </p:spTree>
    <p:extLst>
      <p:ext uri="{BB962C8B-B14F-4D97-AF65-F5344CB8AC3E}">
        <p14:creationId xmlns:p14="http://schemas.microsoft.com/office/powerpoint/2010/main" val="3536863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9793B6-9F2C-694D-B841-FDCCD83AF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6400F89-5E78-9942-9DC9-7489AAE352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27B44-C791-6441-983A-7D1C5190EF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C159A-E1D3-8649-A0AE-FF8BEFC84CFE}" type="datetimeFigureOut">
              <a:rPr lang="en-US" smtClean="0"/>
              <a:t>4/19/18</a:t>
            </a:fld>
            <a:endParaRPr lang="en-US"/>
          </a:p>
        </p:txBody>
      </p:sp>
      <p:sp>
        <p:nvSpPr>
          <p:cNvPr id="5" name="Footer Placeholder 4">
            <a:extLst>
              <a:ext uri="{FF2B5EF4-FFF2-40B4-BE49-F238E27FC236}">
                <a16:creationId xmlns:a16="http://schemas.microsoft.com/office/drawing/2014/main" id="{8EF49AA1-C554-A64D-BF8A-857C14E55E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D227AE-6F92-164F-80E2-D045490007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14FC7-FC80-CF4A-ADFB-B4A740D4038D}" type="slidenum">
              <a:rPr lang="en-US" smtClean="0"/>
              <a:t>‹#›</a:t>
            </a:fld>
            <a:endParaRPr lang="en-US"/>
          </a:p>
        </p:txBody>
      </p:sp>
    </p:spTree>
    <p:extLst>
      <p:ext uri="{BB962C8B-B14F-4D97-AF65-F5344CB8AC3E}">
        <p14:creationId xmlns:p14="http://schemas.microsoft.com/office/powerpoint/2010/main" val="2800132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nul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nul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nul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nul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3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nul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95D9-08D6-2548-9AC9-724057FB7AA6}"/>
              </a:ext>
            </a:extLst>
          </p:cNvPr>
          <p:cNvSpPr>
            <a:spLocks noGrp="1"/>
          </p:cNvSpPr>
          <p:nvPr>
            <p:ph type="ctrTitle"/>
          </p:nvPr>
        </p:nvSpPr>
        <p:spPr/>
        <p:txBody>
          <a:bodyPr/>
          <a:lstStyle/>
          <a:p>
            <a:r>
              <a:rPr lang="en-US" b="1" dirty="0">
                <a:ln w="3175">
                  <a:solidFill>
                    <a:srgbClr val="E9ECEE"/>
                  </a:solidFill>
                </a:ln>
                <a:solidFill>
                  <a:srgbClr val="BB0F2F"/>
                </a:solidFill>
                <a:latin typeface="+mn-lt"/>
              </a:rPr>
              <a:t>Standardizing Sustainable Development?</a:t>
            </a:r>
            <a:endParaRPr lang="en-US" b="1" dirty="0">
              <a:ln w="3175">
                <a:solidFill>
                  <a:srgbClr val="E9ECEE"/>
                </a:solidFill>
              </a:ln>
              <a:solidFill>
                <a:srgbClr val="BB0F2F"/>
              </a:solidFill>
              <a:latin typeface="+mn-lt"/>
              <a:cs typeface="Calibri"/>
            </a:endParaRPr>
          </a:p>
        </p:txBody>
      </p:sp>
      <p:sp>
        <p:nvSpPr>
          <p:cNvPr id="3" name="Subtitle 2">
            <a:extLst>
              <a:ext uri="{FF2B5EF4-FFF2-40B4-BE49-F238E27FC236}">
                <a16:creationId xmlns:a16="http://schemas.microsoft.com/office/drawing/2014/main" id="{9C3EF577-0F27-7C46-951A-E2BFD6ADC1DE}"/>
              </a:ext>
            </a:extLst>
          </p:cNvPr>
          <p:cNvSpPr>
            <a:spLocks noGrp="1"/>
          </p:cNvSpPr>
          <p:nvPr>
            <p:ph type="subTitle" idx="1"/>
          </p:nvPr>
        </p:nvSpPr>
        <p:spPr>
          <a:xfrm>
            <a:off x="1524000" y="3602037"/>
            <a:ext cx="9144000" cy="994677"/>
          </a:xfrm>
        </p:spPr>
        <p:txBody>
          <a:bodyPr vert="horz" lIns="91440" tIns="45720" rIns="91440" bIns="45720" rtlCol="0" anchor="t">
            <a:normAutofit/>
          </a:bodyPr>
          <a:lstStyle/>
          <a:p>
            <a:r>
              <a:rPr lang="en-US" sz="4000" dirty="0">
                <a:ln w="3175">
                  <a:solidFill>
                    <a:schemeClr val="bg1"/>
                  </a:solidFill>
                </a:ln>
                <a:solidFill>
                  <a:srgbClr val="FFFFFF"/>
                </a:solidFill>
              </a:rPr>
              <a:t>Development Banks in the Andean Amazon</a:t>
            </a:r>
            <a:endParaRPr lang="en-US" sz="4000" dirty="0">
              <a:solidFill>
                <a:srgbClr val="FFFFFF"/>
              </a:solidFill>
              <a:cs typeface="Calibri"/>
            </a:endParaRPr>
          </a:p>
        </p:txBody>
      </p:sp>
      <p:grpSp>
        <p:nvGrpSpPr>
          <p:cNvPr id="17" name="Group 16">
            <a:extLst>
              <a:ext uri="{FF2B5EF4-FFF2-40B4-BE49-F238E27FC236}">
                <a16:creationId xmlns:a16="http://schemas.microsoft.com/office/drawing/2014/main" id="{B7C4D727-03B9-7149-BD39-2266C7F5B693}"/>
              </a:ext>
            </a:extLst>
          </p:cNvPr>
          <p:cNvGrpSpPr/>
          <p:nvPr/>
        </p:nvGrpSpPr>
        <p:grpSpPr>
          <a:xfrm>
            <a:off x="10644512" y="349992"/>
            <a:ext cx="1321550" cy="484223"/>
            <a:chOff x="673440" y="-1650380"/>
            <a:chExt cx="2601240" cy="953109"/>
          </a:xfrm>
        </p:grpSpPr>
        <p:sp>
          <p:nvSpPr>
            <p:cNvPr id="18" name="Rectangle 17">
              <a:extLst>
                <a:ext uri="{FF2B5EF4-FFF2-40B4-BE49-F238E27FC236}">
                  <a16:creationId xmlns:a16="http://schemas.microsoft.com/office/drawing/2014/main" id="{A53F5FBF-3C39-4A48-90CE-9A9458ABBDD2}"/>
                </a:ext>
              </a:extLst>
            </p:cNvPr>
            <p:cNvSpPr/>
            <p:nvPr/>
          </p:nvSpPr>
          <p:spPr>
            <a:xfrm>
              <a:off x="673440" y="-1650378"/>
              <a:ext cx="2601240" cy="953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112" tIns="67056" rIns="134112" bIns="67056" numCol="1" spcCol="0" rtlCol="0" fromWordArt="0" anchor="ctr" anchorCtr="0" forceAA="0" compatLnSpc="1">
              <a:prstTxWarp prst="textNoShape">
                <a:avLst/>
              </a:prstTxWarp>
              <a:noAutofit/>
            </a:bodyPr>
            <a:lstStyle/>
            <a:p>
              <a:pPr algn="ctr"/>
              <a:endParaRPr lang="en-US" sz="2640"/>
            </a:p>
          </p:txBody>
        </p:sp>
        <p:pic>
          <p:nvPicPr>
            <p:cNvPr id="19" name="Picture 18">
              <a:extLst>
                <a:ext uri="{FF2B5EF4-FFF2-40B4-BE49-F238E27FC236}">
                  <a16:creationId xmlns:a16="http://schemas.microsoft.com/office/drawing/2014/main" id="{032113AE-27EF-EC43-81B0-E4492372B788}"/>
                </a:ext>
              </a:extLst>
            </p:cNvPr>
            <p:cNvPicPr>
              <a:picLocks noChangeAspect="1"/>
            </p:cNvPicPr>
            <p:nvPr/>
          </p:nvPicPr>
          <p:blipFill rotWithShape="1">
            <a:blip r:embed="rId3"/>
            <a:srcRect l="22322" t="27953" r="21869" b="30584"/>
            <a:stretch/>
          </p:blipFill>
          <p:spPr>
            <a:xfrm>
              <a:off x="673440" y="-1650380"/>
              <a:ext cx="2601240" cy="953107"/>
            </a:xfrm>
            <a:prstGeom prst="rect">
              <a:avLst/>
            </a:prstGeom>
          </p:spPr>
        </p:pic>
      </p:grpSp>
      <p:grpSp>
        <p:nvGrpSpPr>
          <p:cNvPr id="21" name="Group 20">
            <a:extLst>
              <a:ext uri="{FF2B5EF4-FFF2-40B4-BE49-F238E27FC236}">
                <a16:creationId xmlns:a16="http://schemas.microsoft.com/office/drawing/2014/main" id="{395F8259-BF4A-2A40-8D7E-2F83A0071BA3}"/>
              </a:ext>
            </a:extLst>
          </p:cNvPr>
          <p:cNvGrpSpPr>
            <a:grpSpLocks noChangeAspect="1"/>
          </p:cNvGrpSpPr>
          <p:nvPr/>
        </p:nvGrpSpPr>
        <p:grpSpPr>
          <a:xfrm>
            <a:off x="755137" y="5519560"/>
            <a:ext cx="687760" cy="950976"/>
            <a:chOff x="576943" y="957943"/>
            <a:chExt cx="881743" cy="1219200"/>
          </a:xfrm>
        </p:grpSpPr>
        <p:sp>
          <p:nvSpPr>
            <p:cNvPr id="20" name="Rectangle 19">
              <a:extLst>
                <a:ext uri="{FF2B5EF4-FFF2-40B4-BE49-F238E27FC236}">
                  <a16:creationId xmlns:a16="http://schemas.microsoft.com/office/drawing/2014/main" id="{DF7A1BCD-E8BF-8546-AE1C-D3C60500691B}"/>
                </a:ext>
              </a:extLst>
            </p:cNvPr>
            <p:cNvSpPr/>
            <p:nvPr/>
          </p:nvSpPr>
          <p:spPr>
            <a:xfrm>
              <a:off x="576943" y="957943"/>
              <a:ext cx="88174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www.flacso.edu.ec/portal/themes/Flacso/images/logo.png">
              <a:extLst>
                <a:ext uri="{FF2B5EF4-FFF2-40B4-BE49-F238E27FC236}">
                  <a16:creationId xmlns:a16="http://schemas.microsoft.com/office/drawing/2014/main" id="{F0DD3159-5E90-3343-90D9-41D85092B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14" y="977922"/>
              <a:ext cx="865124" cy="1170194"/>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Rectangle 21">
            <a:extLst>
              <a:ext uri="{FF2B5EF4-FFF2-40B4-BE49-F238E27FC236}">
                <a16:creationId xmlns:a16="http://schemas.microsoft.com/office/drawing/2014/main" id="{A95B5C27-4EFF-2041-9077-A0BD25576F1B}"/>
              </a:ext>
            </a:extLst>
          </p:cNvPr>
          <p:cNvSpPr/>
          <p:nvPr/>
        </p:nvSpPr>
        <p:spPr>
          <a:xfrm>
            <a:off x="3048000" y="5183089"/>
            <a:ext cx="6096000" cy="1261884"/>
          </a:xfrm>
          <a:prstGeom prst="rect">
            <a:avLst/>
          </a:prstGeom>
        </p:spPr>
        <p:txBody>
          <a:bodyPr>
            <a:spAutoFit/>
          </a:bodyPr>
          <a:lstStyle/>
          <a:p>
            <a:pPr algn="ctr"/>
            <a:r>
              <a:rPr lang="en-US" sz="2800" b="1" dirty="0">
                <a:ln w="3175">
                  <a:noFill/>
                </a:ln>
                <a:solidFill>
                  <a:schemeClr val="bg1"/>
                </a:solidFill>
              </a:rPr>
              <a:t>Rebecca Ray</a:t>
            </a:r>
          </a:p>
          <a:p>
            <a:pPr algn="ctr"/>
            <a:endParaRPr lang="en-US" sz="2400" dirty="0">
              <a:ln w="3175">
                <a:noFill/>
              </a:ln>
              <a:solidFill>
                <a:schemeClr val="bg1"/>
              </a:solidFill>
            </a:endParaRPr>
          </a:p>
          <a:p>
            <a:pPr algn="ctr"/>
            <a:r>
              <a:rPr lang="en-US" sz="2400" dirty="0">
                <a:ln w="3175">
                  <a:noFill/>
                </a:ln>
                <a:solidFill>
                  <a:schemeClr val="bg1"/>
                </a:solidFill>
              </a:rPr>
              <a:t>April 18, 2018</a:t>
            </a:r>
          </a:p>
        </p:txBody>
      </p:sp>
      <p:pic>
        <p:nvPicPr>
          <p:cNvPr id="23" name="Picture 22">
            <a:extLst>
              <a:ext uri="{FF2B5EF4-FFF2-40B4-BE49-F238E27FC236}">
                <a16:creationId xmlns:a16="http://schemas.microsoft.com/office/drawing/2014/main" id="{9BFC392E-A59B-4548-9FB8-918442AF4ED1}"/>
              </a:ext>
            </a:extLst>
          </p:cNvPr>
          <p:cNvPicPr>
            <a:picLocks noChangeAspect="1"/>
          </p:cNvPicPr>
          <p:nvPr/>
        </p:nvPicPr>
        <p:blipFill rotWithShape="1">
          <a:blip r:embed="rId5"/>
          <a:srcRect t="27722" b="26461"/>
          <a:stretch/>
        </p:blipFill>
        <p:spPr>
          <a:xfrm>
            <a:off x="10594186" y="6059056"/>
            <a:ext cx="1320188" cy="411480"/>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26209" r="25667" b="21154"/>
          <a:stretch/>
        </p:blipFill>
        <p:spPr bwMode="auto">
          <a:xfrm>
            <a:off x="253811" y="348813"/>
            <a:ext cx="2829699" cy="34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054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DC1E4B-9AD6-E34D-BCCD-90C756CF7D55}"/>
              </a:ext>
            </a:extLst>
          </p:cNvPr>
          <p:cNvSpPr>
            <a:spLocks noGrp="1"/>
          </p:cNvSpPr>
          <p:nvPr>
            <p:ph type="title"/>
          </p:nvPr>
        </p:nvSpPr>
        <p:spPr>
          <a:xfrm>
            <a:off x="0" y="0"/>
            <a:ext cx="12192000" cy="1143000"/>
          </a:xfrm>
        </p:spPr>
        <p:txBody>
          <a:bodyPr>
            <a:noAutofit/>
          </a:bodyPr>
          <a:lstStyle/>
          <a:p>
            <a:pPr algn="ctr"/>
            <a:r>
              <a:rPr lang="en-AU" sz="4000" b="1" dirty="0">
                <a:solidFill>
                  <a:srgbClr val="BF0002"/>
                </a:solidFill>
              </a:rPr>
              <a:t>DFI-Financed Infrastructure: Economic cost</a:t>
            </a:r>
          </a:p>
        </p:txBody>
      </p:sp>
      <p:sp>
        <p:nvSpPr>
          <p:cNvPr id="9" name="TextBox 8">
            <a:extLst>
              <a:ext uri="{FF2B5EF4-FFF2-40B4-BE49-F238E27FC236}">
                <a16:creationId xmlns:a16="http://schemas.microsoft.com/office/drawing/2014/main" id="{114C4292-B2CF-5E4E-B64C-84BC4C30EE48}"/>
              </a:ext>
            </a:extLst>
          </p:cNvPr>
          <p:cNvSpPr txBox="1"/>
          <p:nvPr/>
        </p:nvSpPr>
        <p:spPr>
          <a:xfrm>
            <a:off x="0" y="912167"/>
            <a:ext cx="12192000" cy="400110"/>
          </a:xfrm>
          <a:prstGeom prst="rect">
            <a:avLst/>
          </a:prstGeom>
          <a:noFill/>
        </p:spPr>
        <p:txBody>
          <a:bodyPr wrap="square" rtlCol="0">
            <a:spAutoFit/>
          </a:bodyPr>
          <a:lstStyle/>
          <a:p>
            <a:pPr algn="ctr"/>
            <a:r>
              <a:rPr lang="en-US" sz="2000" b="1" i="1" dirty="0"/>
              <a:t>Despite ESRM differences, most projects experienced difficulty from lacking due diligence</a:t>
            </a:r>
          </a:p>
        </p:txBody>
      </p:sp>
      <p:graphicFrame>
        <p:nvGraphicFramePr>
          <p:cNvPr id="2" name="Table 1">
            <a:extLst>
              <a:ext uri="{FF2B5EF4-FFF2-40B4-BE49-F238E27FC236}">
                <a16:creationId xmlns:a16="http://schemas.microsoft.com/office/drawing/2014/main" id="{607835A5-5A75-4545-ACCE-537D30675CA5}"/>
              </a:ext>
            </a:extLst>
          </p:cNvPr>
          <p:cNvGraphicFramePr>
            <a:graphicFrameLocks noGrp="1"/>
          </p:cNvGraphicFramePr>
          <p:nvPr>
            <p:extLst>
              <p:ext uri="{D42A27DB-BD31-4B8C-83A1-F6EECF244321}">
                <p14:modId xmlns:p14="http://schemas.microsoft.com/office/powerpoint/2010/main" val="3490993419"/>
              </p:ext>
            </p:extLst>
          </p:nvPr>
        </p:nvGraphicFramePr>
        <p:xfrm>
          <a:off x="1364730" y="1312277"/>
          <a:ext cx="9462540" cy="4970740"/>
        </p:xfrm>
        <a:graphic>
          <a:graphicData uri="http://schemas.openxmlformats.org/drawingml/2006/table">
            <a:tbl>
              <a:tblPr>
                <a:tableStyleId>{5C22544A-7EE6-4342-B048-85BDC9FD1C3A}</a:tableStyleId>
              </a:tblPr>
              <a:tblGrid>
                <a:gridCol w="938135">
                  <a:extLst>
                    <a:ext uri="{9D8B030D-6E8A-4147-A177-3AD203B41FA5}">
                      <a16:colId xmlns:a16="http://schemas.microsoft.com/office/drawing/2014/main" val="3293924642"/>
                    </a:ext>
                  </a:extLst>
                </a:gridCol>
                <a:gridCol w="1948722">
                  <a:extLst>
                    <a:ext uri="{9D8B030D-6E8A-4147-A177-3AD203B41FA5}">
                      <a16:colId xmlns:a16="http://schemas.microsoft.com/office/drawing/2014/main" val="1385687452"/>
                    </a:ext>
                  </a:extLst>
                </a:gridCol>
                <a:gridCol w="1004341">
                  <a:extLst>
                    <a:ext uri="{9D8B030D-6E8A-4147-A177-3AD203B41FA5}">
                      <a16:colId xmlns:a16="http://schemas.microsoft.com/office/drawing/2014/main" val="1450412509"/>
                    </a:ext>
                  </a:extLst>
                </a:gridCol>
                <a:gridCol w="5571342">
                  <a:extLst>
                    <a:ext uri="{9D8B030D-6E8A-4147-A177-3AD203B41FA5}">
                      <a16:colId xmlns:a16="http://schemas.microsoft.com/office/drawing/2014/main" val="2796660916"/>
                    </a:ext>
                  </a:extLst>
                </a:gridCol>
              </a:tblGrid>
              <a:tr h="379322">
                <a:tc>
                  <a:txBody>
                    <a:bodyPr/>
                    <a:lstStyle/>
                    <a:p>
                      <a:pPr marL="0" marR="0">
                        <a:spcBef>
                          <a:spcPts val="0"/>
                        </a:spcBef>
                        <a:spcAft>
                          <a:spcPts val="0"/>
                        </a:spcAft>
                      </a:pPr>
                      <a:r>
                        <a:rPr lang="en-US" sz="1600" b="1" dirty="0">
                          <a:solidFill>
                            <a:schemeClr val="bg1"/>
                          </a:solidFill>
                          <a:effectLst/>
                        </a:rPr>
                        <a:t> Country</a:t>
                      </a:r>
                      <a:endPar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solidFill>
                      <a:srgbClr val="316984"/>
                    </a:solidFill>
                  </a:tcPr>
                </a:tc>
                <a:tc>
                  <a:txBody>
                    <a:bodyPr/>
                    <a:lstStyle/>
                    <a:p>
                      <a:pPr marL="0" marR="0">
                        <a:spcBef>
                          <a:spcPts val="0"/>
                        </a:spcBef>
                        <a:spcAft>
                          <a:spcPts val="0"/>
                        </a:spcAft>
                      </a:pPr>
                      <a:r>
                        <a:rPr lang="en-US" sz="1600" b="1" dirty="0">
                          <a:solidFill>
                            <a:schemeClr val="bg1"/>
                          </a:solidFill>
                          <a:effectLst/>
                        </a:rPr>
                        <a:t>Project</a:t>
                      </a:r>
                      <a:endPar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solidFill>
                      <a:srgbClr val="316984"/>
                    </a:solidFill>
                  </a:tcPr>
                </a:tc>
                <a:tc>
                  <a:txBody>
                    <a:bodyPr/>
                    <a:lstStyle/>
                    <a:p>
                      <a:pPr marL="0" marR="0">
                        <a:spcBef>
                          <a:spcPts val="0"/>
                        </a:spcBef>
                        <a:spcAft>
                          <a:spcPts val="0"/>
                        </a:spcAft>
                      </a:pPr>
                      <a:r>
                        <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DFI</a:t>
                      </a:r>
                    </a:p>
                  </a:txBody>
                  <a:tcPr marL="63500" marR="63500" marT="63500" marB="63500">
                    <a:solidFill>
                      <a:srgbClr val="316984"/>
                    </a:solidFill>
                  </a:tcPr>
                </a:tc>
                <a:tc>
                  <a:txBody>
                    <a:bodyPr/>
                    <a:lstStyle/>
                    <a:p>
                      <a:pPr marL="0" marR="0">
                        <a:spcBef>
                          <a:spcPts val="0"/>
                        </a:spcBef>
                        <a:spcAft>
                          <a:spcPts val="0"/>
                        </a:spcAft>
                      </a:pPr>
                      <a:r>
                        <a:rPr lang="en-US" sz="1600" b="1" dirty="0">
                          <a:solidFill>
                            <a:schemeClr val="bg1"/>
                          </a:solidFill>
                          <a:effectLst/>
                        </a:rPr>
                        <a:t>Result</a:t>
                      </a:r>
                      <a:endPar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solidFill>
                      <a:srgbClr val="316984"/>
                    </a:solidFill>
                  </a:tcPr>
                </a:tc>
                <a:extLst>
                  <a:ext uri="{0D108BD9-81ED-4DB2-BD59-A6C34878D82A}">
                    <a16:rowId xmlns:a16="http://schemas.microsoft.com/office/drawing/2014/main" val="2764131612"/>
                  </a:ext>
                </a:extLst>
              </a:tr>
              <a:tr h="726903">
                <a:tc>
                  <a:txBody>
                    <a:bodyPr/>
                    <a:lstStyle/>
                    <a:p>
                      <a:pPr marL="0" marR="0">
                        <a:spcBef>
                          <a:spcPts val="0"/>
                        </a:spcBef>
                        <a:spcAft>
                          <a:spcPts val="0"/>
                        </a:spcAft>
                      </a:pPr>
                      <a:r>
                        <a:rPr lang="en-US" sz="1600" b="1" dirty="0">
                          <a:solidFill>
                            <a:srgbClr val="000000"/>
                          </a:solidFill>
                          <a:effectLst/>
                          <a:latin typeface="+mn-lt"/>
                          <a:ea typeface="Calibri" panose="020F0502020204030204" pitchFamily="34" charset="0"/>
                          <a:cs typeface="Calibri" panose="020F0502020204030204" pitchFamily="34" charset="0"/>
                        </a:rPr>
                        <a:t>Ecuador</a:t>
                      </a:r>
                    </a:p>
                  </a:txBody>
                  <a:tcPr marL="63500" marR="63500" marT="63500" marB="63500">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a:effectLst/>
                          <a:latin typeface="+mn-lt"/>
                        </a:rPr>
                        <a:t>Baba dam</a:t>
                      </a:r>
                      <a:endParaRPr lang="en-US" sz="1600"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solidFill>
                      <a:srgbClr val="E9ECEE"/>
                    </a:solidFill>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cs typeface="Calibri" panose="020F0502020204030204" pitchFamily="34" charset="0"/>
                        </a:rPr>
                        <a:t>IADB</a:t>
                      </a:r>
                      <a:r>
                        <a:rPr lang="en-US" sz="1600" baseline="30000" dirty="0">
                          <a:solidFill>
                            <a:srgbClr val="000000"/>
                          </a:solidFill>
                          <a:effectLst/>
                          <a:latin typeface="+mn-lt"/>
                          <a:ea typeface="Calibri" panose="020F0502020204030204" pitchFamily="34" charset="0"/>
                          <a:cs typeface="Calibri" panose="020F0502020204030204" pitchFamily="34" charset="0"/>
                        </a:rPr>
                        <a:t>1</a:t>
                      </a:r>
                    </a:p>
                  </a:txBody>
                  <a:tcPr marL="63500" marR="63500" marT="63500" marB="63500">
                    <a:solidFill>
                      <a:srgbClr val="E9ECEE"/>
                    </a:solidFill>
                  </a:tcPr>
                </a:tc>
                <a:tc>
                  <a:txBody>
                    <a:bodyPr/>
                    <a:lstStyle/>
                    <a:p>
                      <a:pPr marL="0" marR="0">
                        <a:spcBef>
                          <a:spcPts val="0"/>
                        </a:spcBef>
                        <a:spcAft>
                          <a:spcPts val="0"/>
                        </a:spcAft>
                      </a:pPr>
                      <a:r>
                        <a:rPr lang="en-US" sz="1600" dirty="0">
                          <a:effectLst/>
                          <a:latin typeface="+mn-lt"/>
                        </a:rPr>
                        <a:t>Project had to be </a:t>
                      </a:r>
                      <a:r>
                        <a:rPr lang="en-US" sz="1600" b="1" i="1" dirty="0">
                          <a:solidFill>
                            <a:srgbClr val="BB0F2F"/>
                          </a:solidFill>
                          <a:effectLst/>
                          <a:latin typeface="+mn-lt"/>
                        </a:rPr>
                        <a:t>re-designed</a:t>
                      </a:r>
                      <a:r>
                        <a:rPr lang="en-US" sz="1600" dirty="0">
                          <a:effectLst/>
                          <a:latin typeface="+mn-lt"/>
                        </a:rPr>
                        <a:t>, and </a:t>
                      </a:r>
                      <a:r>
                        <a:rPr lang="en-US" sz="1600" b="1" i="1" dirty="0">
                          <a:solidFill>
                            <a:srgbClr val="BB0F2F"/>
                          </a:solidFill>
                          <a:effectLst/>
                          <a:latin typeface="+mn-lt"/>
                        </a:rPr>
                        <a:t>lost its IADB financing</a:t>
                      </a:r>
                      <a:r>
                        <a:rPr lang="en-US" sz="1600" dirty="0">
                          <a:effectLst/>
                          <a:latin typeface="+mn-lt"/>
                        </a:rPr>
                        <a:t>, after a successful legal challenge to its environmental license.</a:t>
                      </a:r>
                      <a:endParaRPr lang="en-US" sz="1600"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solidFill>
                      <a:srgbClr val="E9ECEE"/>
                    </a:solidFill>
                  </a:tcPr>
                </a:tc>
                <a:extLst>
                  <a:ext uri="{0D108BD9-81ED-4DB2-BD59-A6C34878D82A}">
                    <a16:rowId xmlns:a16="http://schemas.microsoft.com/office/drawing/2014/main" val="1604726590"/>
                  </a:ext>
                </a:extLst>
              </a:tr>
              <a:tr h="726903">
                <a:tc rowSpan="2">
                  <a:txBody>
                    <a:bodyPr/>
                    <a:lstStyle/>
                    <a:p>
                      <a:pPr marL="0" marR="0">
                        <a:spcBef>
                          <a:spcPts val="0"/>
                        </a:spcBef>
                        <a:spcAft>
                          <a:spcPts val="0"/>
                        </a:spcAft>
                      </a:pPr>
                      <a:r>
                        <a:rPr lang="en-US" sz="1600" b="1" dirty="0">
                          <a:solidFill>
                            <a:srgbClr val="000000"/>
                          </a:solidFill>
                          <a:effectLst/>
                          <a:latin typeface="+mn-lt"/>
                          <a:ea typeface="Calibri" panose="020F0502020204030204" pitchFamily="34" charset="0"/>
                          <a:cs typeface="Calibri" panose="020F0502020204030204" pitchFamily="34" charset="0"/>
                        </a:rPr>
                        <a:t>Peru</a:t>
                      </a:r>
                    </a:p>
                  </a:txBody>
                  <a:tcPr marL="63500" marR="63500" marT="63500" marB="63500">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rgbClr val="E9ECEE"/>
                    </a:solidFill>
                  </a:tcPr>
                </a:tc>
                <a:tc>
                  <a:txBody>
                    <a:bodyPr/>
                    <a:lstStyle/>
                    <a:p>
                      <a:r>
                        <a:rPr lang="en-US" sz="1600" dirty="0">
                          <a:latin typeface="+mn-lt"/>
                        </a:rPr>
                        <a:t>CVIS highway, </a:t>
                      </a:r>
                      <a:br>
                        <a:rPr lang="en-US" sz="1600" dirty="0">
                          <a:latin typeface="+mn-lt"/>
                        </a:rPr>
                      </a:br>
                      <a:r>
                        <a:rPr lang="en-US" sz="1600" dirty="0">
                          <a:latin typeface="+mn-lt"/>
                        </a:rPr>
                        <a:t>routes, 2-4</a:t>
                      </a:r>
                    </a:p>
                  </a:txBody>
                  <a:tcPr marL="63500" marR="63500" marT="63500" marB="63500">
                    <a:lnB w="12700" cap="flat" cmpd="sng" algn="ctr">
                      <a:solidFill>
                        <a:srgbClr val="CCD3D9"/>
                      </a:solidFill>
                      <a:prstDash val="solid"/>
                      <a:round/>
                      <a:headEnd type="none" w="med" len="med"/>
                      <a:tailEnd type="none" w="med" len="med"/>
                    </a:lnB>
                    <a:solidFill>
                      <a:srgbClr val="CCD3D9"/>
                    </a:solidFill>
                  </a:tcPr>
                </a:tc>
                <a:tc>
                  <a:txBody>
                    <a:bodyPr/>
                    <a:lstStyle/>
                    <a:p>
                      <a:r>
                        <a:rPr lang="en-US" sz="1600" dirty="0">
                          <a:latin typeface="+mn-lt"/>
                        </a:rPr>
                        <a:t>CAF</a:t>
                      </a:r>
                    </a:p>
                  </a:txBody>
                  <a:tcPr marL="63500" marR="63500" marT="63500" marB="63500">
                    <a:lnB w="12700" cap="flat" cmpd="sng" algn="ctr">
                      <a:solidFill>
                        <a:srgbClr val="CCD3D9"/>
                      </a:solidFill>
                      <a:prstDash val="solid"/>
                      <a:round/>
                      <a:headEnd type="none" w="med" len="med"/>
                      <a:tailEnd type="none" w="med" len="med"/>
                    </a:lnB>
                    <a:solidFill>
                      <a:srgbClr val="CCD3D9"/>
                    </a:solidFill>
                  </a:tcPr>
                </a:tc>
                <a:tc>
                  <a:txBody>
                    <a:bodyPr/>
                    <a:lstStyle/>
                    <a:p>
                      <a:r>
                        <a:rPr lang="en-US" sz="1600" b="1" i="1" dirty="0">
                          <a:solidFill>
                            <a:srgbClr val="BB0F2F"/>
                          </a:solidFill>
                          <a:latin typeface="+mn-lt"/>
                        </a:rPr>
                        <a:t>Cost overruns </a:t>
                      </a:r>
                      <a:r>
                        <a:rPr lang="en-US" sz="1600" dirty="0">
                          <a:latin typeface="+mn-lt"/>
                        </a:rPr>
                        <a:t>stemming from rushed feasibility stage</a:t>
                      </a:r>
                    </a:p>
                  </a:txBody>
                  <a:tcPr marL="63500" marR="63500" marT="63500" marB="63500">
                    <a:lnB w="12700" cap="flat" cmpd="sng" algn="ctr">
                      <a:solidFill>
                        <a:srgbClr val="CCD3D9"/>
                      </a:solidFill>
                      <a:prstDash val="solid"/>
                      <a:round/>
                      <a:headEnd type="none" w="med" len="med"/>
                      <a:tailEnd type="none" w="med" len="med"/>
                    </a:lnB>
                    <a:solidFill>
                      <a:srgbClr val="CCD3D9"/>
                    </a:solidFill>
                  </a:tcPr>
                </a:tc>
                <a:extLst>
                  <a:ext uri="{0D108BD9-81ED-4DB2-BD59-A6C34878D82A}">
                    <a16:rowId xmlns:a16="http://schemas.microsoft.com/office/drawing/2014/main" val="1282379433"/>
                  </a:ext>
                </a:extLst>
              </a:tr>
              <a:tr h="726903">
                <a:tc vMerge="1">
                  <a:txBody>
                    <a:bodyPr/>
                    <a:lstStyle/>
                    <a:p>
                      <a:pPr marL="0" marR="0">
                        <a:spcBef>
                          <a:spcPts val="0"/>
                        </a:spcBef>
                        <a:spcAft>
                          <a:spcPts val="0"/>
                        </a:spcAft>
                      </a:pPr>
                      <a:endParaRPr lang="en-US" sz="1600" b="1"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err="1">
                          <a:effectLst/>
                          <a:latin typeface="+mn-lt"/>
                        </a:rPr>
                        <a:t>Inambari</a:t>
                      </a:r>
                      <a:r>
                        <a:rPr lang="en-US" sz="1600" dirty="0">
                          <a:effectLst/>
                          <a:latin typeface="+mn-lt"/>
                        </a:rPr>
                        <a:t> dam</a:t>
                      </a:r>
                      <a:endParaRPr lang="en-US" sz="1600"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cs typeface="Calibri" panose="020F0502020204030204" pitchFamily="34" charset="0"/>
                        </a:rPr>
                        <a:t>BNDES</a:t>
                      </a:r>
                      <a:r>
                        <a:rPr lang="en-US" sz="1600" baseline="30000" dirty="0">
                          <a:solidFill>
                            <a:srgbClr val="000000"/>
                          </a:solidFill>
                          <a:effectLst/>
                          <a:latin typeface="+mn-lt"/>
                          <a:ea typeface="Calibri" panose="020F0502020204030204" pitchFamily="34" charset="0"/>
                          <a:cs typeface="Calibri" panose="020F0502020204030204" pitchFamily="34" charset="0"/>
                        </a:rPr>
                        <a:t>2</a:t>
                      </a:r>
                    </a:p>
                  </a:txBody>
                  <a:tcPr marL="63500" marR="63500" marT="63500" marB="63500">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b="1" i="1" dirty="0">
                          <a:solidFill>
                            <a:srgbClr val="BB0F2F"/>
                          </a:solidFill>
                          <a:effectLst/>
                          <a:latin typeface="+mn-lt"/>
                        </a:rPr>
                        <a:t>Cancelled</a:t>
                      </a:r>
                      <a:r>
                        <a:rPr lang="en-US" sz="1600" dirty="0">
                          <a:effectLst/>
                          <a:latin typeface="+mn-lt"/>
                        </a:rPr>
                        <a:t> – and four others shelved – amidst protests regarding inadequate social and environmental planning</a:t>
                      </a:r>
                      <a:endParaRPr lang="en-US" sz="1600"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rgbClr val="E9ECEE"/>
                    </a:solidFill>
                  </a:tcPr>
                </a:tc>
                <a:extLst>
                  <a:ext uri="{0D108BD9-81ED-4DB2-BD59-A6C34878D82A}">
                    <a16:rowId xmlns:a16="http://schemas.microsoft.com/office/drawing/2014/main" val="1532169504"/>
                  </a:ext>
                </a:extLst>
              </a:tr>
              <a:tr h="726903">
                <a:tc rowSpan="2">
                  <a:txBody>
                    <a:bodyPr/>
                    <a:lstStyle/>
                    <a:p>
                      <a:pPr marL="0" marR="0">
                        <a:spcBef>
                          <a:spcPts val="0"/>
                        </a:spcBef>
                        <a:spcAft>
                          <a:spcPts val="0"/>
                        </a:spcAft>
                      </a:pPr>
                      <a:r>
                        <a:rPr lang="en-US" sz="1600" b="1" dirty="0">
                          <a:effectLst/>
                          <a:latin typeface="+mn-lt"/>
                        </a:rPr>
                        <a:t>Bolivia</a:t>
                      </a:r>
                      <a:endParaRPr lang="en-US" sz="1600" b="1" dirty="0">
                        <a:solidFill>
                          <a:srgbClr val="000000"/>
                        </a:solidFill>
                        <a:effectLst/>
                        <a:latin typeface="+mn-lt"/>
                        <a:ea typeface="Calibri" panose="020F0502020204030204" pitchFamily="34" charset="0"/>
                        <a:cs typeface="Calibri" panose="020F0502020204030204" pitchFamily="34" charset="0"/>
                      </a:endParaRPr>
                    </a:p>
                    <a:p>
                      <a:pPr marL="0" marR="0">
                        <a:spcBef>
                          <a:spcPts val="0"/>
                        </a:spcBef>
                        <a:spcAft>
                          <a:spcPts val="0"/>
                        </a:spcAft>
                      </a:pPr>
                      <a:r>
                        <a:rPr lang="en-US" sz="1600" b="1" dirty="0">
                          <a:effectLst/>
                          <a:latin typeface="+mn-lt"/>
                        </a:rPr>
                        <a:t> </a:t>
                      </a:r>
                      <a:endParaRPr lang="en-US" sz="1600" b="1"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a:effectLst/>
                          <a:latin typeface="+mn-lt"/>
                        </a:rPr>
                        <a:t>Montero – </a:t>
                      </a:r>
                      <a:r>
                        <a:rPr lang="en-US" sz="1600" dirty="0" err="1">
                          <a:effectLst/>
                          <a:latin typeface="+mn-lt"/>
                        </a:rPr>
                        <a:t>Yapacaní</a:t>
                      </a:r>
                      <a:r>
                        <a:rPr lang="en-US" sz="1600" dirty="0">
                          <a:effectLst/>
                          <a:latin typeface="+mn-lt"/>
                        </a:rPr>
                        <a:t> highway</a:t>
                      </a:r>
                      <a:endParaRPr lang="en-US" sz="1600"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lnT w="12700" cap="flat" cmpd="sng" algn="ctr">
                      <a:solidFill>
                        <a:srgbClr val="CCD3D9"/>
                      </a:solidFill>
                      <a:prstDash val="solid"/>
                      <a:round/>
                      <a:headEnd type="none" w="med" len="med"/>
                      <a:tailEnd type="none" w="med" len="med"/>
                    </a:lnT>
                    <a:solidFill>
                      <a:srgbClr val="CCD3D9"/>
                    </a:solidFill>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cs typeface="Calibri" panose="020F0502020204030204" pitchFamily="34" charset="0"/>
                        </a:rPr>
                        <a:t>IADB</a:t>
                      </a:r>
                    </a:p>
                  </a:txBody>
                  <a:tcPr marL="63500" marR="63500" marT="63500" marB="63500">
                    <a:lnT w="12700" cap="flat" cmpd="sng" algn="ctr">
                      <a:solidFill>
                        <a:srgbClr val="CCD3D9"/>
                      </a:solidFill>
                      <a:prstDash val="solid"/>
                      <a:round/>
                      <a:headEnd type="none" w="med" len="med"/>
                      <a:tailEnd type="none" w="med" len="med"/>
                    </a:lnT>
                    <a:solidFill>
                      <a:srgbClr val="CCD3D9"/>
                    </a:solidFill>
                  </a:tcPr>
                </a:tc>
                <a:tc>
                  <a:txBody>
                    <a:bodyPr/>
                    <a:lstStyle/>
                    <a:p>
                      <a:pPr marL="0" marR="0">
                        <a:spcBef>
                          <a:spcPts val="0"/>
                        </a:spcBef>
                        <a:spcAft>
                          <a:spcPts val="0"/>
                        </a:spcAft>
                      </a:pPr>
                      <a:r>
                        <a:rPr lang="en-US" sz="1600" b="1" i="1" dirty="0">
                          <a:solidFill>
                            <a:srgbClr val="BB0F2F"/>
                          </a:solidFill>
                          <a:effectLst/>
                          <a:latin typeface="+mn-lt"/>
                        </a:rPr>
                        <a:t>Unsatisfactory progress </a:t>
                      </a:r>
                      <a:r>
                        <a:rPr lang="en-US" sz="1600" dirty="0">
                          <a:effectLst/>
                          <a:latin typeface="+mn-lt"/>
                        </a:rPr>
                        <a:t>due to an inability to renegotiate the budget for rising materials cost</a:t>
                      </a:r>
                      <a:endParaRPr lang="en-US" sz="1600"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lnT w="12700" cap="flat" cmpd="sng" algn="ctr">
                      <a:solidFill>
                        <a:srgbClr val="CCD3D9"/>
                      </a:solidFill>
                      <a:prstDash val="solid"/>
                      <a:round/>
                      <a:headEnd type="none" w="med" len="med"/>
                      <a:tailEnd type="none" w="med" len="med"/>
                    </a:lnT>
                    <a:solidFill>
                      <a:srgbClr val="CCD3D9"/>
                    </a:solidFill>
                  </a:tcPr>
                </a:tc>
                <a:extLst>
                  <a:ext uri="{0D108BD9-81ED-4DB2-BD59-A6C34878D82A}">
                    <a16:rowId xmlns:a16="http://schemas.microsoft.com/office/drawing/2014/main" val="1847328727"/>
                  </a:ext>
                </a:extLst>
              </a:tr>
              <a:tr h="825286">
                <a:tc vMerge="1">
                  <a:txBody>
                    <a:bodyPr/>
                    <a:lstStyle/>
                    <a:p>
                      <a:pPr marL="0" marR="0">
                        <a:spcBef>
                          <a:spcPts val="0"/>
                        </a:spcBef>
                        <a:spcAft>
                          <a:spcPts val="0"/>
                        </a:spcAft>
                      </a:pP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tc>
                <a:tc>
                  <a:txBody>
                    <a:bodyPr/>
                    <a:lstStyle/>
                    <a:p>
                      <a:pPr marL="0" marR="0">
                        <a:spcBef>
                          <a:spcPts val="0"/>
                        </a:spcBef>
                        <a:spcAft>
                          <a:spcPts val="0"/>
                        </a:spcAft>
                      </a:pPr>
                      <a:r>
                        <a:rPr lang="en-US" sz="1600" dirty="0">
                          <a:effectLst/>
                          <a:latin typeface="+mn-lt"/>
                        </a:rPr>
                        <a:t>San Buenaventura – </a:t>
                      </a:r>
                      <a:r>
                        <a:rPr lang="en-US" sz="1600" dirty="0" err="1">
                          <a:effectLst/>
                          <a:latin typeface="+mn-lt"/>
                        </a:rPr>
                        <a:t>Ixiamas</a:t>
                      </a:r>
                      <a:r>
                        <a:rPr lang="en-US" sz="1600" dirty="0">
                          <a:effectLst/>
                          <a:latin typeface="+mn-lt"/>
                        </a:rPr>
                        <a:t> highway</a:t>
                      </a:r>
                      <a:endParaRPr lang="en-US" sz="1600"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a:solidFill>
                            <a:srgbClr val="000000"/>
                          </a:solidFill>
                          <a:effectLst/>
                          <a:latin typeface="+mn-lt"/>
                          <a:ea typeface="Calibri" panose="020F0502020204030204" pitchFamily="34" charset="0"/>
                          <a:cs typeface="Calibri" panose="020F0502020204030204" pitchFamily="34" charset="0"/>
                        </a:rPr>
                        <a:t>IBRD</a:t>
                      </a:r>
                    </a:p>
                  </a:txBody>
                  <a:tcPr marL="63500" marR="63500" marT="63500" marB="63500">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b="1" i="1" dirty="0">
                          <a:solidFill>
                            <a:srgbClr val="BB0F2F"/>
                          </a:solidFill>
                          <a:effectLst/>
                          <a:latin typeface="+mn-lt"/>
                        </a:rPr>
                        <a:t>Paralyzed project </a:t>
                      </a:r>
                      <a:r>
                        <a:rPr lang="en-US" sz="1600" dirty="0">
                          <a:effectLst/>
                          <a:latin typeface="+mn-lt"/>
                        </a:rPr>
                        <a:t>because the Bolivian government has not held the contractor accountable for their debts upon leaving, nor found a replacement</a:t>
                      </a:r>
                      <a:endParaRPr lang="en-US" sz="1600"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lnB w="12700" cap="flat" cmpd="sng" algn="ctr">
                      <a:solidFill>
                        <a:srgbClr val="CCD3D9"/>
                      </a:solidFill>
                      <a:prstDash val="solid"/>
                      <a:round/>
                      <a:headEnd type="none" w="med" len="med"/>
                      <a:tailEnd type="none" w="med" len="med"/>
                    </a:lnB>
                    <a:solidFill>
                      <a:srgbClr val="E9ECEE"/>
                    </a:solidFill>
                  </a:tcPr>
                </a:tc>
                <a:extLst>
                  <a:ext uri="{0D108BD9-81ED-4DB2-BD59-A6C34878D82A}">
                    <a16:rowId xmlns:a16="http://schemas.microsoft.com/office/drawing/2014/main" val="2925117615"/>
                  </a:ext>
                </a:extLst>
              </a:tr>
              <a:tr h="825286">
                <a:tc gridSpan="4">
                  <a:txBody>
                    <a:bodyPr/>
                    <a:lstStyle/>
                    <a:p>
                      <a:r>
                        <a:rPr lang="en-US" sz="1400" b="1" dirty="0">
                          <a:solidFill>
                            <a:srgbClr val="000000"/>
                          </a:solidFill>
                          <a:ea typeface="Calibri" panose="020F0502020204030204" pitchFamily="34" charset="0"/>
                        </a:rPr>
                        <a:t>Note: </a:t>
                      </a:r>
                      <a:r>
                        <a:rPr lang="en-US" sz="1400" baseline="30000" dirty="0"/>
                        <a:t>1 </a:t>
                      </a:r>
                      <a:r>
                        <a:rPr lang="en-US" sz="1400" dirty="0"/>
                        <a:t>The Baba dam project was initially financed by the IADB, which later cancelled that participation. </a:t>
                      </a:r>
                    </a:p>
                    <a:p>
                      <a:r>
                        <a:rPr lang="en-US" sz="1400" baseline="30000" dirty="0"/>
                        <a:t>2 </a:t>
                      </a:r>
                      <a:r>
                        <a:rPr lang="en-US" sz="1400" dirty="0"/>
                        <a:t>The </a:t>
                      </a:r>
                      <a:r>
                        <a:rPr lang="en-US" sz="1400" dirty="0" err="1"/>
                        <a:t>Inambari</a:t>
                      </a:r>
                      <a:r>
                        <a:rPr lang="en-US" sz="1400" dirty="0"/>
                        <a:t> Dam was initially announced as a BNDES-supported project, but as the project itself was cancelled, BNDES participation was never formalized.</a:t>
                      </a:r>
                    </a:p>
                  </a:txBody>
                  <a:tcPr marL="63500" marR="63500" marT="63500" marB="63500">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chemeClr val="bg1"/>
                    </a:solidFill>
                  </a:tcPr>
                </a:tc>
                <a:tc hMerge="1">
                  <a:txBody>
                    <a:bodyPr/>
                    <a:lstStyle/>
                    <a:p>
                      <a:pPr marL="0" marR="0">
                        <a:spcBef>
                          <a:spcPts val="0"/>
                        </a:spcBef>
                        <a:spcAft>
                          <a:spcPts val="0"/>
                        </a:spcAft>
                      </a:pPr>
                      <a:endParaRPr lang="en-US" sz="1600"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lnB w="12700" cap="flat" cmpd="sng" algn="ctr">
                      <a:solidFill>
                        <a:srgbClr val="CCD3D9"/>
                      </a:solidFill>
                      <a:prstDash val="solid"/>
                      <a:round/>
                      <a:headEnd type="none" w="med" len="med"/>
                      <a:tailEnd type="none" w="med" len="med"/>
                    </a:lnB>
                    <a:solidFill>
                      <a:srgbClr val="E9ECEE"/>
                    </a:solidFill>
                  </a:tcPr>
                </a:tc>
                <a:tc hMerge="1">
                  <a:txBody>
                    <a:bodyPr/>
                    <a:lstStyle/>
                    <a:p>
                      <a:pPr marL="0" marR="0">
                        <a:spcBef>
                          <a:spcPts val="0"/>
                        </a:spcBef>
                        <a:spcAft>
                          <a:spcPts val="0"/>
                        </a:spcAft>
                      </a:pPr>
                      <a:endParaRPr lang="en-US" sz="1600"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lnB w="12700" cap="flat" cmpd="sng" algn="ctr">
                      <a:solidFill>
                        <a:srgbClr val="CCD3D9"/>
                      </a:solidFill>
                      <a:prstDash val="solid"/>
                      <a:round/>
                      <a:headEnd type="none" w="med" len="med"/>
                      <a:tailEnd type="none" w="med" len="med"/>
                    </a:lnB>
                    <a:solidFill>
                      <a:srgbClr val="E9ECEE"/>
                    </a:solidFill>
                  </a:tcPr>
                </a:tc>
                <a:tc hMerge="1">
                  <a:txBody>
                    <a:bodyPr/>
                    <a:lstStyle/>
                    <a:p>
                      <a:pPr marL="0" marR="0">
                        <a:spcBef>
                          <a:spcPts val="0"/>
                        </a:spcBef>
                        <a:spcAft>
                          <a:spcPts val="0"/>
                        </a:spcAft>
                      </a:pPr>
                      <a:endParaRPr lang="en-US" sz="1600" dirty="0">
                        <a:solidFill>
                          <a:srgbClr val="000000"/>
                        </a:solidFill>
                        <a:effectLst/>
                        <a:latin typeface="+mn-lt"/>
                        <a:ea typeface="Calibri" panose="020F0502020204030204" pitchFamily="34" charset="0"/>
                        <a:cs typeface="Calibri" panose="020F0502020204030204" pitchFamily="34" charset="0"/>
                      </a:endParaRPr>
                    </a:p>
                  </a:txBody>
                  <a:tcPr marL="63500" marR="63500" marT="63500" marB="63500">
                    <a:lnB w="12700" cap="flat" cmpd="sng" algn="ctr">
                      <a:solidFill>
                        <a:srgbClr val="CCD3D9"/>
                      </a:solidFill>
                      <a:prstDash val="solid"/>
                      <a:round/>
                      <a:headEnd type="none" w="med" len="med"/>
                      <a:tailEnd type="none" w="med" len="med"/>
                    </a:lnB>
                    <a:solidFill>
                      <a:srgbClr val="E9ECEE"/>
                    </a:solidFill>
                  </a:tcPr>
                </a:tc>
                <a:extLst>
                  <a:ext uri="{0D108BD9-81ED-4DB2-BD59-A6C34878D82A}">
                    <a16:rowId xmlns:a16="http://schemas.microsoft.com/office/drawing/2014/main" val="3491552887"/>
                  </a:ext>
                </a:extLst>
              </a:tr>
            </a:tbl>
          </a:graphicData>
        </a:graphic>
      </p:graphicFrame>
    </p:spTree>
    <p:extLst>
      <p:ext uri="{BB962C8B-B14F-4D97-AF65-F5344CB8AC3E}">
        <p14:creationId xmlns:p14="http://schemas.microsoft.com/office/powerpoint/2010/main" val="1219074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95D9-08D6-2548-9AC9-724057FB7AA6}"/>
              </a:ext>
            </a:extLst>
          </p:cNvPr>
          <p:cNvSpPr>
            <a:spLocks noGrp="1"/>
          </p:cNvSpPr>
          <p:nvPr>
            <p:ph type="ctrTitle"/>
          </p:nvPr>
        </p:nvSpPr>
        <p:spPr>
          <a:xfrm>
            <a:off x="1500512" y="3050196"/>
            <a:ext cx="9144000" cy="2683672"/>
          </a:xfrm>
        </p:spPr>
        <p:txBody>
          <a:bodyPr anchor="t">
            <a:normAutofit/>
          </a:bodyPr>
          <a:lstStyle/>
          <a:p>
            <a:pPr>
              <a:lnSpc>
                <a:spcPct val="100000"/>
              </a:lnSpc>
            </a:pPr>
            <a:r>
              <a:rPr lang="en-US" b="1" dirty="0">
                <a:ln w="3175">
                  <a:solidFill>
                    <a:srgbClr val="E9ECEE"/>
                  </a:solidFill>
                </a:ln>
                <a:solidFill>
                  <a:srgbClr val="BB0F2F"/>
                </a:solidFill>
                <a:latin typeface="+mn-lt"/>
              </a:rPr>
              <a:t>The Infrastructure Surge in the Andean Amazon</a:t>
            </a:r>
            <a:endParaRPr lang="en-US" b="1" dirty="0">
              <a:ln w="3175">
                <a:solidFill>
                  <a:srgbClr val="E9ECEE"/>
                </a:solidFill>
              </a:ln>
              <a:solidFill>
                <a:srgbClr val="BB0F2F"/>
              </a:solidFill>
              <a:latin typeface="+mn-lt"/>
              <a:cs typeface="Calibri"/>
            </a:endParaRPr>
          </a:p>
        </p:txBody>
      </p:sp>
      <p:grpSp>
        <p:nvGrpSpPr>
          <p:cNvPr id="32" name="Group 31">
            <a:extLst>
              <a:ext uri="{FF2B5EF4-FFF2-40B4-BE49-F238E27FC236}">
                <a16:creationId xmlns:a16="http://schemas.microsoft.com/office/drawing/2014/main" id="{0B172B27-7F3A-5848-B787-ADD7DD5D6BBB}"/>
              </a:ext>
            </a:extLst>
          </p:cNvPr>
          <p:cNvGrpSpPr/>
          <p:nvPr/>
        </p:nvGrpSpPr>
        <p:grpSpPr>
          <a:xfrm>
            <a:off x="10644512" y="349992"/>
            <a:ext cx="1321550" cy="484223"/>
            <a:chOff x="673440" y="-1650380"/>
            <a:chExt cx="2601240" cy="953109"/>
          </a:xfrm>
        </p:grpSpPr>
        <p:sp>
          <p:nvSpPr>
            <p:cNvPr id="33" name="Rectangle 32">
              <a:extLst>
                <a:ext uri="{FF2B5EF4-FFF2-40B4-BE49-F238E27FC236}">
                  <a16:creationId xmlns:a16="http://schemas.microsoft.com/office/drawing/2014/main" id="{00E6BAD5-9FAF-3B4C-A86B-0357E15774ED}"/>
                </a:ext>
              </a:extLst>
            </p:cNvPr>
            <p:cNvSpPr/>
            <p:nvPr/>
          </p:nvSpPr>
          <p:spPr>
            <a:xfrm>
              <a:off x="673440" y="-1650378"/>
              <a:ext cx="2601240" cy="953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112" tIns="67056" rIns="134112" bIns="67056" numCol="1" spcCol="0" rtlCol="0" fromWordArt="0" anchor="ctr" anchorCtr="0" forceAA="0" compatLnSpc="1">
              <a:prstTxWarp prst="textNoShape">
                <a:avLst/>
              </a:prstTxWarp>
              <a:noAutofit/>
            </a:bodyPr>
            <a:lstStyle/>
            <a:p>
              <a:pPr algn="ctr"/>
              <a:endParaRPr lang="en-US" sz="2640"/>
            </a:p>
          </p:txBody>
        </p:sp>
        <p:pic>
          <p:nvPicPr>
            <p:cNvPr id="34" name="Picture 33">
              <a:extLst>
                <a:ext uri="{FF2B5EF4-FFF2-40B4-BE49-F238E27FC236}">
                  <a16:creationId xmlns:a16="http://schemas.microsoft.com/office/drawing/2014/main" id="{E18A1632-E452-2C4D-822C-EDE292BE93B9}"/>
                </a:ext>
              </a:extLst>
            </p:cNvPr>
            <p:cNvPicPr>
              <a:picLocks noChangeAspect="1"/>
            </p:cNvPicPr>
            <p:nvPr/>
          </p:nvPicPr>
          <p:blipFill rotWithShape="1">
            <a:blip r:embed="rId3"/>
            <a:srcRect l="22322" t="27953" r="21869" b="30584"/>
            <a:stretch/>
          </p:blipFill>
          <p:spPr>
            <a:xfrm>
              <a:off x="673440" y="-1650380"/>
              <a:ext cx="2601240" cy="953107"/>
            </a:xfrm>
            <a:prstGeom prst="rect">
              <a:avLst/>
            </a:prstGeom>
          </p:spPr>
        </p:pic>
      </p:grpSp>
      <p:grpSp>
        <p:nvGrpSpPr>
          <p:cNvPr id="35" name="Group 34">
            <a:extLst>
              <a:ext uri="{FF2B5EF4-FFF2-40B4-BE49-F238E27FC236}">
                <a16:creationId xmlns:a16="http://schemas.microsoft.com/office/drawing/2014/main" id="{DB673ECC-8DB0-2D4C-95AA-30A875270ECF}"/>
              </a:ext>
            </a:extLst>
          </p:cNvPr>
          <p:cNvGrpSpPr>
            <a:grpSpLocks noChangeAspect="1"/>
          </p:cNvGrpSpPr>
          <p:nvPr/>
        </p:nvGrpSpPr>
        <p:grpSpPr>
          <a:xfrm>
            <a:off x="755137" y="5519560"/>
            <a:ext cx="687760" cy="950976"/>
            <a:chOff x="576943" y="957943"/>
            <a:chExt cx="881743" cy="1219200"/>
          </a:xfrm>
        </p:grpSpPr>
        <p:sp>
          <p:nvSpPr>
            <p:cNvPr id="36" name="Rectangle 35">
              <a:extLst>
                <a:ext uri="{FF2B5EF4-FFF2-40B4-BE49-F238E27FC236}">
                  <a16:creationId xmlns:a16="http://schemas.microsoft.com/office/drawing/2014/main" id="{338F6C54-2892-3845-927D-F375950D45D3}"/>
                </a:ext>
              </a:extLst>
            </p:cNvPr>
            <p:cNvSpPr/>
            <p:nvPr/>
          </p:nvSpPr>
          <p:spPr>
            <a:xfrm>
              <a:off x="576943" y="957943"/>
              <a:ext cx="88174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https://www.flacso.edu.ec/portal/themes/Flacso/images/logo.png">
              <a:extLst>
                <a:ext uri="{FF2B5EF4-FFF2-40B4-BE49-F238E27FC236}">
                  <a16:creationId xmlns:a16="http://schemas.microsoft.com/office/drawing/2014/main" id="{7CD19685-9954-B04B-AA3C-EB972DB09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14" y="977922"/>
              <a:ext cx="865124" cy="117019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7">
            <a:extLst>
              <a:ext uri="{FF2B5EF4-FFF2-40B4-BE49-F238E27FC236}">
                <a16:creationId xmlns:a16="http://schemas.microsoft.com/office/drawing/2014/main" id="{34CADE41-06C5-2348-8CD6-F4CB6C557CA7}"/>
              </a:ext>
            </a:extLst>
          </p:cNvPr>
          <p:cNvPicPr>
            <a:picLocks noChangeAspect="1"/>
          </p:cNvPicPr>
          <p:nvPr/>
        </p:nvPicPr>
        <p:blipFill rotWithShape="1">
          <a:blip r:embed="rId5"/>
          <a:srcRect t="27722" b="26461"/>
          <a:stretch/>
        </p:blipFill>
        <p:spPr>
          <a:xfrm>
            <a:off x="10594186" y="6059056"/>
            <a:ext cx="1320188" cy="411480"/>
          </a:xfrm>
          <a:prstGeom prst="rect">
            <a:avLst/>
          </a:prstGeom>
        </p:spPr>
      </p:pic>
      <p:sp>
        <p:nvSpPr>
          <p:cNvPr id="11" name="TextBox 10">
            <a:extLst>
              <a:ext uri="{FF2B5EF4-FFF2-40B4-BE49-F238E27FC236}">
                <a16:creationId xmlns:a16="http://schemas.microsoft.com/office/drawing/2014/main" id="{4C28FD4B-385F-764C-9261-444797E21F72}"/>
              </a:ext>
            </a:extLst>
          </p:cNvPr>
          <p:cNvSpPr txBox="1"/>
          <p:nvPr/>
        </p:nvSpPr>
        <p:spPr>
          <a:xfrm>
            <a:off x="1718950" y="2616520"/>
            <a:ext cx="3507370" cy="646331"/>
          </a:xfrm>
          <a:prstGeom prst="rect">
            <a:avLst/>
          </a:prstGeom>
          <a:noFill/>
        </p:spPr>
        <p:txBody>
          <a:bodyPr wrap="none" rtlCol="0">
            <a:spAutoFit/>
          </a:bodyPr>
          <a:lstStyle/>
          <a:p>
            <a:r>
              <a:rPr lang="en-US" sz="3600" b="1" i="1" dirty="0">
                <a:solidFill>
                  <a:schemeClr val="bg1"/>
                </a:solidFill>
              </a:rPr>
              <a:t>Regional analysis</a:t>
            </a:r>
          </a:p>
        </p:txBody>
      </p:sp>
      <p:pic>
        <p:nvPicPr>
          <p:cNvPr id="3" name="Picture 2" descr="A close up of a logo&#10;&#10;Description generated with very high confidence">
            <a:extLst>
              <a:ext uri="{FF2B5EF4-FFF2-40B4-BE49-F238E27FC236}">
                <a16:creationId xmlns:a16="http://schemas.microsoft.com/office/drawing/2014/main" id="{9DDAE8EF-5ACB-4DE8-A699-A2DB56890FE9}"/>
              </a:ext>
            </a:extLst>
          </p:cNvPr>
          <p:cNvPicPr>
            <a:picLocks noChangeAspect="1"/>
          </p:cNvPicPr>
          <p:nvPr/>
        </p:nvPicPr>
        <p:blipFill rotWithShape="1">
          <a:blip r:embed="rId6">
            <a:extLst>
              <a:ext uri="{28A0092B-C50C-407E-A947-70E740481C1C}">
                <a14:useLocalDpi xmlns:a14="http://schemas.microsoft.com/office/drawing/2010/main" val="0"/>
              </a:ext>
            </a:extLst>
          </a:blip>
          <a:srcRect t="26209" r="25667" b="21154"/>
          <a:stretch/>
        </p:blipFill>
        <p:spPr bwMode="auto">
          <a:xfrm>
            <a:off x="253811" y="348813"/>
            <a:ext cx="2829699" cy="34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388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23AC1-682D-A74D-8B26-8BAA8022F3DB}"/>
              </a:ext>
            </a:extLst>
          </p:cNvPr>
          <p:cNvSpPr/>
          <p:nvPr/>
        </p:nvSpPr>
        <p:spPr>
          <a:xfrm>
            <a:off x="593700" y="1247529"/>
            <a:ext cx="10746294" cy="51665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8DC1E4B-9AD6-E34D-BCCD-90C756CF7D55}"/>
              </a:ext>
            </a:extLst>
          </p:cNvPr>
          <p:cNvSpPr>
            <a:spLocks noGrp="1"/>
          </p:cNvSpPr>
          <p:nvPr>
            <p:ph type="title"/>
          </p:nvPr>
        </p:nvSpPr>
        <p:spPr>
          <a:xfrm>
            <a:off x="1394848" y="0"/>
            <a:ext cx="9143999" cy="1143000"/>
          </a:xfrm>
        </p:spPr>
        <p:txBody>
          <a:bodyPr>
            <a:normAutofit/>
          </a:bodyPr>
          <a:lstStyle/>
          <a:p>
            <a:r>
              <a:rPr lang="en-AU" b="1" dirty="0">
                <a:solidFill>
                  <a:srgbClr val="BF0002"/>
                </a:solidFill>
              </a:rPr>
              <a:t>DFI-Financed Infrastructure, 2000-2015</a:t>
            </a:r>
          </a:p>
        </p:txBody>
      </p:sp>
      <p:sp>
        <p:nvSpPr>
          <p:cNvPr id="9" name="TextBox 8">
            <a:extLst>
              <a:ext uri="{FF2B5EF4-FFF2-40B4-BE49-F238E27FC236}">
                <a16:creationId xmlns:a16="http://schemas.microsoft.com/office/drawing/2014/main" id="{114C4292-B2CF-5E4E-B64C-84BC4C30EE48}"/>
              </a:ext>
            </a:extLst>
          </p:cNvPr>
          <p:cNvSpPr txBox="1"/>
          <p:nvPr/>
        </p:nvSpPr>
        <p:spPr>
          <a:xfrm>
            <a:off x="1394847" y="827190"/>
            <a:ext cx="9144000" cy="400110"/>
          </a:xfrm>
          <a:prstGeom prst="rect">
            <a:avLst/>
          </a:prstGeom>
          <a:noFill/>
        </p:spPr>
        <p:txBody>
          <a:bodyPr wrap="square" rtlCol="0">
            <a:spAutoFit/>
          </a:bodyPr>
          <a:lstStyle/>
          <a:p>
            <a:pPr algn="ctr"/>
            <a:r>
              <a:rPr lang="en-US" sz="2000" b="1" i="1" dirty="0"/>
              <a:t>Chinese projects are all Ecuadorean power projects </a:t>
            </a:r>
          </a:p>
        </p:txBody>
      </p:sp>
      <p:sp>
        <p:nvSpPr>
          <p:cNvPr id="10" name="TextBox 9">
            <a:extLst>
              <a:ext uri="{FF2B5EF4-FFF2-40B4-BE49-F238E27FC236}">
                <a16:creationId xmlns:a16="http://schemas.microsoft.com/office/drawing/2014/main" id="{44EAC7DD-180C-FA41-9B37-29880A123DB6}"/>
              </a:ext>
            </a:extLst>
          </p:cNvPr>
          <p:cNvSpPr txBox="1"/>
          <p:nvPr/>
        </p:nvSpPr>
        <p:spPr>
          <a:xfrm>
            <a:off x="5690949" y="1226251"/>
            <a:ext cx="5945503" cy="5201424"/>
          </a:xfrm>
          <a:prstGeom prst="rect">
            <a:avLst/>
          </a:prstGeom>
          <a:solidFill>
            <a:schemeClr val="bg1"/>
          </a:solidFill>
        </p:spPr>
        <p:txBody>
          <a:bodyPr wrap="square" rtlCol="0" anchor="t">
            <a:spAutoFit/>
          </a:bodyPr>
          <a:lstStyle/>
          <a:p>
            <a:r>
              <a:rPr lang="en-US" sz="1400" b="1" u="sng" dirty="0">
                <a:solidFill>
                  <a:srgbClr val="081FDE"/>
                </a:solidFill>
              </a:rPr>
              <a:t>DAMS:</a:t>
            </a:r>
            <a:r>
              <a:rPr lang="en-US" sz="1400" b="1" dirty="0">
                <a:solidFill>
                  <a:schemeClr val="accent6"/>
                </a:solidFill>
              </a:rPr>
              <a:t> </a:t>
            </a:r>
            <a:r>
              <a:rPr lang="en-US" sz="1400" b="1" dirty="0"/>
              <a:t>A. </a:t>
            </a:r>
            <a:r>
              <a:rPr lang="en-US" sz="1400" dirty="0" err="1"/>
              <a:t>Manduriacu</a:t>
            </a:r>
            <a:r>
              <a:rPr lang="en-US" sz="1400" dirty="0"/>
              <a:t> (BNDES) </a:t>
            </a:r>
            <a:r>
              <a:rPr lang="en-US" sz="1400" b="1" dirty="0"/>
              <a:t>B. </a:t>
            </a:r>
            <a:r>
              <a:rPr lang="en-US" sz="1400" dirty="0"/>
              <a:t>San José de Minas (CAF) </a:t>
            </a:r>
            <a:r>
              <a:rPr lang="en-US" sz="1400" b="1" dirty="0">
                <a:effectLst/>
                <a:highlight>
                  <a:srgbClr val="FFEFBA"/>
                </a:highlight>
              </a:rPr>
              <a:t>C.</a:t>
            </a:r>
            <a:r>
              <a:rPr lang="en-US" sz="1400" dirty="0">
                <a:effectLst/>
                <a:highlight>
                  <a:srgbClr val="FFEFBA"/>
                </a:highlight>
              </a:rPr>
              <a:t> Coca Coda Sinclair (CHEXIM</a:t>
            </a:r>
            <a:r>
              <a:rPr lang="en-US" sz="1400" dirty="0">
                <a:effectLst>
                  <a:glow rad="101600">
                    <a:srgbClr val="FFEFBA">
                      <a:alpha val="60000"/>
                    </a:srgbClr>
                  </a:glow>
                </a:effectLst>
                <a:highlight>
                  <a:srgbClr val="FFE594"/>
                </a:highlight>
              </a:rPr>
              <a:t>)</a:t>
            </a:r>
            <a:r>
              <a:rPr lang="en-US" sz="1400" dirty="0"/>
              <a:t> </a:t>
            </a:r>
            <a:r>
              <a:rPr lang="en-US" sz="1400" b="1" dirty="0"/>
              <a:t>D. </a:t>
            </a:r>
            <a:r>
              <a:rPr lang="en-US" sz="1400" dirty="0"/>
              <a:t>Baba (IDB)</a:t>
            </a:r>
            <a:r>
              <a:rPr lang="en-US" sz="1400" b="1" dirty="0">
                <a:highlight>
                  <a:srgbClr val="FFEFBA"/>
                </a:highlight>
              </a:rPr>
              <a:t> E.  </a:t>
            </a:r>
            <a:r>
              <a:rPr lang="en-US" sz="1400" dirty="0">
                <a:highlight>
                  <a:srgbClr val="FFEFBA"/>
                </a:highlight>
              </a:rPr>
              <a:t>San Francisco (BNDES, CHEXIM)</a:t>
            </a:r>
            <a:r>
              <a:rPr lang="en-US" sz="1400" dirty="0"/>
              <a:t> </a:t>
            </a:r>
            <a:r>
              <a:rPr lang="en-US" sz="1400" b="1" dirty="0"/>
              <a:t>F. </a:t>
            </a:r>
            <a:r>
              <a:rPr lang="en-US" sz="1400" dirty="0" err="1"/>
              <a:t>Abanico</a:t>
            </a:r>
            <a:r>
              <a:rPr lang="en-US" sz="1400" dirty="0"/>
              <a:t> (WB)</a:t>
            </a:r>
            <a:r>
              <a:rPr lang="en-US" sz="1400" dirty="0">
                <a:highlight>
                  <a:srgbClr val="FFEFBA"/>
                </a:highlight>
              </a:rPr>
              <a:t> </a:t>
            </a:r>
            <a:endParaRPr lang="en-US" dirty="0"/>
          </a:p>
          <a:p>
            <a:r>
              <a:rPr lang="en-US" sz="1400" b="1" dirty="0">
                <a:highlight>
                  <a:srgbClr val="FFEFBA"/>
                </a:highlight>
              </a:rPr>
              <a:t>G. </a:t>
            </a:r>
            <a:r>
              <a:rPr lang="en-US" sz="1400" dirty="0" err="1">
                <a:highlight>
                  <a:srgbClr val="FFEFBA"/>
                </a:highlight>
              </a:rPr>
              <a:t>Sopladora</a:t>
            </a:r>
            <a:r>
              <a:rPr lang="en-US" sz="1400" dirty="0">
                <a:highlight>
                  <a:srgbClr val="FFEFBA"/>
                </a:highlight>
              </a:rPr>
              <a:t> (CAF, CHEXIM)</a:t>
            </a:r>
            <a:r>
              <a:rPr lang="en-US" sz="1400" dirty="0"/>
              <a:t> </a:t>
            </a:r>
            <a:r>
              <a:rPr lang="en-US" sz="1400" b="1" dirty="0"/>
              <a:t>H. </a:t>
            </a:r>
            <a:r>
              <a:rPr lang="en-US" sz="1400" dirty="0"/>
              <a:t>San </a:t>
            </a:r>
            <a:r>
              <a:rPr lang="en-US" sz="1400" dirty="0" err="1"/>
              <a:t>Bartolo</a:t>
            </a:r>
            <a:r>
              <a:rPr lang="en-US" sz="1400" dirty="0"/>
              <a:t> (CAF) </a:t>
            </a:r>
            <a:r>
              <a:rPr lang="en-US" sz="1400" b="1" dirty="0">
                <a:highlight>
                  <a:srgbClr val="FFEFBA"/>
                </a:highlight>
              </a:rPr>
              <a:t>I. </a:t>
            </a:r>
            <a:r>
              <a:rPr lang="en-US" sz="1400" dirty="0">
                <a:highlight>
                  <a:srgbClr val="FFEFBA"/>
                </a:highlight>
              </a:rPr>
              <a:t>Minas San Francisco (CDB)</a:t>
            </a:r>
            <a:r>
              <a:rPr lang="en-US" sz="1400" dirty="0"/>
              <a:t> </a:t>
            </a:r>
            <a:endParaRPr lang="en-US" dirty="0"/>
          </a:p>
          <a:p>
            <a:r>
              <a:rPr lang="en-US" sz="1400" b="1" dirty="0"/>
              <a:t>J. </a:t>
            </a:r>
            <a:r>
              <a:rPr lang="en-US" sz="1400" dirty="0" err="1"/>
              <a:t>Sabanilla</a:t>
            </a:r>
            <a:r>
              <a:rPr lang="en-US" sz="1400" dirty="0"/>
              <a:t> (WB) </a:t>
            </a:r>
            <a:r>
              <a:rPr lang="en-US" sz="1400" b="1" dirty="0"/>
              <a:t>K.</a:t>
            </a:r>
            <a:r>
              <a:rPr lang="en-US" sz="1400" dirty="0"/>
              <a:t> Cerro Mulato (WB) </a:t>
            </a:r>
            <a:r>
              <a:rPr lang="en-US" sz="1400" b="1" dirty="0"/>
              <a:t>L. </a:t>
            </a:r>
            <a:r>
              <a:rPr lang="en-US" sz="1400" dirty="0"/>
              <a:t>Las </a:t>
            </a:r>
            <a:r>
              <a:rPr lang="en-US" sz="1400" dirty="0" err="1"/>
              <a:t>Pizarras</a:t>
            </a:r>
            <a:r>
              <a:rPr lang="en-US" sz="1400" dirty="0"/>
              <a:t> (CAF)  </a:t>
            </a:r>
            <a:r>
              <a:rPr lang="en-US" sz="1400" b="1" dirty="0"/>
              <a:t>M.</a:t>
            </a:r>
            <a:r>
              <a:rPr lang="en-US" sz="1400" dirty="0"/>
              <a:t> El Sauce (WB) </a:t>
            </a:r>
            <a:r>
              <a:rPr lang="en-US" sz="1400" b="1" dirty="0"/>
              <a:t>N. </a:t>
            </a:r>
            <a:r>
              <a:rPr lang="en-US" sz="1400" dirty="0"/>
              <a:t>Moche (WB) </a:t>
            </a:r>
            <a:r>
              <a:rPr lang="en-US" sz="1400" b="1" dirty="0"/>
              <a:t>O. </a:t>
            </a:r>
            <a:r>
              <a:rPr lang="en-US" sz="1400" dirty="0" err="1"/>
              <a:t>Tanguche</a:t>
            </a:r>
            <a:r>
              <a:rPr lang="en-US" sz="1400" dirty="0"/>
              <a:t> (WB) </a:t>
            </a:r>
            <a:r>
              <a:rPr lang="en-US" sz="1400" b="1" dirty="0"/>
              <a:t>P. </a:t>
            </a:r>
            <a:r>
              <a:rPr lang="en-US" sz="1400" dirty="0"/>
              <a:t>Cheves (IFC) </a:t>
            </a:r>
            <a:r>
              <a:rPr lang="en-US" sz="1400" b="1" dirty="0"/>
              <a:t>Q. </a:t>
            </a:r>
            <a:r>
              <a:rPr lang="en-US" sz="1400" dirty="0" err="1"/>
              <a:t>Túnel</a:t>
            </a:r>
            <a:r>
              <a:rPr lang="en-US" sz="1400" dirty="0"/>
              <a:t> Graton (WB) </a:t>
            </a:r>
            <a:endParaRPr lang="en-US" dirty="0">
              <a:cs typeface="Calibri"/>
            </a:endParaRPr>
          </a:p>
          <a:p>
            <a:r>
              <a:rPr lang="en-US" sz="1400" b="1" dirty="0"/>
              <a:t>R. </a:t>
            </a:r>
            <a:r>
              <a:rPr lang="en-US" sz="1400" dirty="0" err="1"/>
              <a:t>Canchayllo</a:t>
            </a:r>
            <a:r>
              <a:rPr lang="en-US" sz="1400" dirty="0"/>
              <a:t> (CAF). </a:t>
            </a:r>
            <a:endParaRPr lang="en-US" dirty="0">
              <a:cs typeface="Calibri"/>
            </a:endParaRPr>
          </a:p>
          <a:p>
            <a:pPr>
              <a:spcBef>
                <a:spcPts val="600"/>
              </a:spcBef>
            </a:pPr>
            <a:r>
              <a:rPr lang="en-US" sz="1400" b="1" u="sng" dirty="0">
                <a:solidFill>
                  <a:srgbClr val="BB0F2F"/>
                </a:solidFill>
              </a:rPr>
              <a:t>ROADS:</a:t>
            </a:r>
            <a:r>
              <a:rPr lang="en-US" sz="1400" b="1" dirty="0">
                <a:solidFill>
                  <a:srgbClr val="BB0F2F"/>
                </a:solidFill>
              </a:rPr>
              <a:t> </a:t>
            </a:r>
            <a:r>
              <a:rPr lang="en-US" sz="1400" b="1" dirty="0"/>
              <a:t>1. </a:t>
            </a:r>
            <a:r>
              <a:rPr lang="en-US" sz="1400" dirty="0" err="1"/>
              <a:t>Ruta</a:t>
            </a:r>
            <a:r>
              <a:rPr lang="en-US" sz="1400" dirty="0"/>
              <a:t> Viva (CAF) </a:t>
            </a:r>
            <a:r>
              <a:rPr lang="en-US" sz="1400" b="1" dirty="0"/>
              <a:t>2. </a:t>
            </a:r>
            <a:r>
              <a:rPr lang="en-US" sz="1400" dirty="0" err="1"/>
              <a:t>Reposo-Saramiriza</a:t>
            </a:r>
            <a:r>
              <a:rPr lang="en-US" sz="1400" dirty="0"/>
              <a:t> (CAF) </a:t>
            </a:r>
            <a:r>
              <a:rPr lang="en-US" sz="1400" b="1" dirty="0"/>
              <a:t>3. </a:t>
            </a:r>
            <a:r>
              <a:rPr lang="en-US" sz="1400" dirty="0" err="1"/>
              <a:t>Chongoyape</a:t>
            </a:r>
            <a:r>
              <a:rPr lang="en-US" sz="1400" dirty="0"/>
              <a:t>-Cajamarca (CAF, WB) </a:t>
            </a:r>
            <a:r>
              <a:rPr lang="en-US" sz="1400" b="1" dirty="0"/>
              <a:t>4. </a:t>
            </a:r>
            <a:r>
              <a:rPr lang="en-US" sz="1400" dirty="0"/>
              <a:t>Trujillo-</a:t>
            </a:r>
            <a:r>
              <a:rPr lang="en-US" sz="1400" dirty="0" err="1"/>
              <a:t>Huamacucho</a:t>
            </a:r>
            <a:r>
              <a:rPr lang="en-US" sz="1400" dirty="0"/>
              <a:t> (CAF) </a:t>
            </a:r>
            <a:r>
              <a:rPr lang="en-US" sz="1400" b="1" dirty="0"/>
              <a:t>5. </a:t>
            </a:r>
            <a:r>
              <a:rPr lang="en-US" sz="1400" dirty="0" err="1"/>
              <a:t>Pativilca</a:t>
            </a:r>
            <a:r>
              <a:rPr lang="en-US" sz="1400" dirty="0"/>
              <a:t>-Trujillo (CAF) </a:t>
            </a:r>
            <a:br>
              <a:rPr lang="en-US" sz="1400" dirty="0">
                <a:ea typeface="+mn-lt"/>
                <a:cs typeface="+mn-lt"/>
              </a:rPr>
            </a:br>
            <a:r>
              <a:rPr lang="en-US" sz="1400" b="1" dirty="0"/>
              <a:t>6. </a:t>
            </a:r>
            <a:r>
              <a:rPr lang="en-US" sz="1400" dirty="0" err="1"/>
              <a:t>Casma</a:t>
            </a:r>
            <a:r>
              <a:rPr lang="en-US" sz="1400" dirty="0"/>
              <a:t>-Huaraz (CAF) </a:t>
            </a:r>
            <a:r>
              <a:rPr lang="en-US" sz="1400" b="1" dirty="0"/>
              <a:t>7. </a:t>
            </a:r>
            <a:r>
              <a:rPr lang="en-US" sz="1400" dirty="0" err="1"/>
              <a:t>Churín-Oyón</a:t>
            </a:r>
            <a:r>
              <a:rPr lang="en-US" sz="1400" dirty="0"/>
              <a:t> (CAF) </a:t>
            </a:r>
            <a:r>
              <a:rPr lang="en-US" sz="1400" b="1" dirty="0"/>
              <a:t>8. </a:t>
            </a:r>
            <a:r>
              <a:rPr lang="en-US" sz="1400" dirty="0"/>
              <a:t>Canta-Lima (WB) </a:t>
            </a:r>
            <a:r>
              <a:rPr lang="en-US" sz="1400" b="1" dirty="0"/>
              <a:t>9. </a:t>
            </a:r>
            <a:r>
              <a:rPr lang="en-US" sz="1400" dirty="0" err="1"/>
              <a:t>Tocache</a:t>
            </a:r>
            <a:r>
              <a:rPr lang="en-US" sz="1400" dirty="0"/>
              <a:t>- </a:t>
            </a:r>
            <a:r>
              <a:rPr lang="en-US" sz="1400" dirty="0" err="1"/>
              <a:t>Dv</a:t>
            </a:r>
            <a:r>
              <a:rPr lang="en-US" sz="1400" dirty="0"/>
              <a:t>. </a:t>
            </a:r>
            <a:r>
              <a:rPr lang="en-US" sz="1400" dirty="0" err="1"/>
              <a:t>Tocache</a:t>
            </a:r>
            <a:r>
              <a:rPr lang="en-US" sz="1400" dirty="0"/>
              <a:t> (CAF) </a:t>
            </a:r>
            <a:r>
              <a:rPr lang="en-US" sz="1400" b="1" dirty="0"/>
              <a:t>10</a:t>
            </a:r>
            <a:r>
              <a:rPr lang="en-US" sz="1400" dirty="0"/>
              <a:t>. Tingo María-Pucallpa (CAF) </a:t>
            </a:r>
            <a:r>
              <a:rPr lang="en-US" sz="1400" b="1" dirty="0"/>
              <a:t>11</a:t>
            </a:r>
            <a:r>
              <a:rPr lang="en-US" sz="1400" dirty="0"/>
              <a:t>. </a:t>
            </a:r>
            <a:r>
              <a:rPr lang="en-US" sz="1400" dirty="0" err="1"/>
              <a:t>Lunahuaná</a:t>
            </a:r>
            <a:r>
              <a:rPr lang="en-US" sz="1400" dirty="0"/>
              <a:t> -</a:t>
            </a:r>
            <a:r>
              <a:rPr lang="en-US" sz="1400" dirty="0" err="1"/>
              <a:t>Chupaca</a:t>
            </a:r>
            <a:r>
              <a:rPr lang="en-US" sz="1400" dirty="0"/>
              <a:t> (CAF) </a:t>
            </a:r>
            <a:r>
              <a:rPr lang="en-US" sz="1400" b="1" dirty="0"/>
              <a:t>12. </a:t>
            </a:r>
            <a:r>
              <a:rPr lang="en-US" sz="1400" dirty="0" err="1"/>
              <a:t>Quinua</a:t>
            </a:r>
            <a:r>
              <a:rPr lang="en-US" sz="1400" dirty="0"/>
              <a:t>-San Francisco (WB) </a:t>
            </a:r>
            <a:r>
              <a:rPr lang="en-US" sz="1400" b="1" dirty="0"/>
              <a:t>13.</a:t>
            </a:r>
            <a:r>
              <a:rPr lang="en-US" sz="1400" dirty="0"/>
              <a:t> </a:t>
            </a:r>
            <a:r>
              <a:rPr lang="en-US" sz="1400" dirty="0" err="1"/>
              <a:t>Ollantaytambo-Quillabamba</a:t>
            </a:r>
            <a:r>
              <a:rPr lang="en-US" sz="1400" dirty="0"/>
              <a:t> (CAF, WB) </a:t>
            </a:r>
            <a:br>
              <a:rPr lang="en-US" sz="1400" dirty="0">
                <a:ea typeface="+mn-lt"/>
                <a:cs typeface="+mn-lt"/>
              </a:rPr>
            </a:br>
            <a:r>
              <a:rPr lang="en-US" sz="1400" b="1" dirty="0"/>
              <a:t>14. </a:t>
            </a:r>
            <a:r>
              <a:rPr lang="en-US" sz="1400" dirty="0" err="1"/>
              <a:t>CVIS,Tramos</a:t>
            </a:r>
            <a:r>
              <a:rPr lang="en-US" sz="1400" dirty="0"/>
              <a:t> 2-4 (CAF) </a:t>
            </a:r>
            <a:r>
              <a:rPr lang="en-US" sz="1400" b="1" dirty="0"/>
              <a:t>15. </a:t>
            </a:r>
            <a:r>
              <a:rPr lang="en-US" sz="1400" dirty="0" err="1"/>
              <a:t>Camaná</a:t>
            </a:r>
            <a:r>
              <a:rPr lang="en-US" sz="1400" dirty="0"/>
              <a:t>-Tacna (CAF) </a:t>
            </a:r>
            <a:r>
              <a:rPr lang="en-US" sz="1400" b="1" dirty="0"/>
              <a:t>16.</a:t>
            </a:r>
            <a:r>
              <a:rPr lang="en-US" sz="1400" dirty="0"/>
              <a:t> </a:t>
            </a:r>
            <a:r>
              <a:rPr lang="en-US" sz="1400" dirty="0" err="1"/>
              <a:t>Riberalta-Guayamerín</a:t>
            </a:r>
            <a:r>
              <a:rPr lang="en-US" sz="1400" dirty="0"/>
              <a:t> (CAF) </a:t>
            </a:r>
            <a:r>
              <a:rPr lang="en-US" sz="1400" b="1" dirty="0"/>
              <a:t>17. </a:t>
            </a:r>
            <a:r>
              <a:rPr lang="en-US" sz="1400" dirty="0" err="1"/>
              <a:t>Rurrenbaque-Yucumo</a:t>
            </a:r>
            <a:r>
              <a:rPr lang="en-US" sz="1400" dirty="0"/>
              <a:t> (IDB) </a:t>
            </a:r>
            <a:r>
              <a:rPr lang="en-US" sz="1400" b="1" dirty="0"/>
              <a:t>18. </a:t>
            </a:r>
            <a:r>
              <a:rPr lang="en-US" sz="1400" dirty="0" err="1"/>
              <a:t>Yucumo-Quiquibey</a:t>
            </a:r>
            <a:r>
              <a:rPr lang="en-US" sz="1400" dirty="0"/>
              <a:t> (IDB) </a:t>
            </a:r>
            <a:r>
              <a:rPr lang="en-US" sz="1400" b="1" dirty="0"/>
              <a:t>19. </a:t>
            </a:r>
            <a:r>
              <a:rPr lang="en-US" sz="1400" dirty="0"/>
              <a:t>La Paz-</a:t>
            </a:r>
            <a:r>
              <a:rPr lang="en-US" sz="1400" dirty="0" err="1"/>
              <a:t>Caranavi</a:t>
            </a:r>
            <a:r>
              <a:rPr lang="en-US" sz="1400" dirty="0"/>
              <a:t> (IDB) 20. </a:t>
            </a:r>
            <a:r>
              <a:rPr lang="en-US" sz="1400" dirty="0" err="1"/>
              <a:t>Tiquina</a:t>
            </a:r>
            <a:r>
              <a:rPr lang="en-US" sz="1400" dirty="0"/>
              <a:t>-Copacabana (WB) </a:t>
            </a:r>
            <a:r>
              <a:rPr lang="en-US" sz="1400" b="1" dirty="0"/>
              <a:t>21.</a:t>
            </a:r>
            <a:r>
              <a:rPr lang="en-US" sz="1400" dirty="0"/>
              <a:t> </a:t>
            </a:r>
            <a:r>
              <a:rPr lang="en-US" sz="1400" dirty="0" err="1"/>
              <a:t>Huarina</a:t>
            </a:r>
            <a:r>
              <a:rPr lang="en-US" sz="1400" dirty="0"/>
              <a:t>-Rio Seco (WB) </a:t>
            </a:r>
            <a:br>
              <a:rPr lang="en-US" sz="1400" dirty="0">
                <a:ea typeface="+mn-lt"/>
                <a:cs typeface="+mn-lt"/>
              </a:rPr>
            </a:br>
            <a:r>
              <a:rPr lang="en-US" sz="1400" b="1" dirty="0"/>
              <a:t>22. </a:t>
            </a:r>
            <a:r>
              <a:rPr lang="en-US" sz="1400" dirty="0"/>
              <a:t>La Paz-Oruro (WB) </a:t>
            </a:r>
            <a:r>
              <a:rPr lang="en-US" sz="1400" b="1" dirty="0"/>
              <a:t>23.</a:t>
            </a:r>
            <a:r>
              <a:rPr lang="en-US" sz="1400" dirty="0"/>
              <a:t> </a:t>
            </a:r>
            <a:r>
              <a:rPr lang="en-US" sz="1400" dirty="0" err="1"/>
              <a:t>Caracollo-Colquiri</a:t>
            </a:r>
            <a:r>
              <a:rPr lang="en-US" sz="1400" dirty="0"/>
              <a:t> (CAF) </a:t>
            </a:r>
            <a:r>
              <a:rPr lang="en-US" sz="1400" b="1" dirty="0"/>
              <a:t>24. </a:t>
            </a:r>
            <a:r>
              <a:rPr lang="en-US" sz="1400" dirty="0" err="1"/>
              <a:t>Quillacollo-Suticollo</a:t>
            </a:r>
            <a:r>
              <a:rPr lang="en-US" sz="1400" dirty="0"/>
              <a:t> (CAF) </a:t>
            </a:r>
            <a:r>
              <a:rPr lang="en-US" sz="1400" b="1" dirty="0"/>
              <a:t>25. </a:t>
            </a:r>
            <a:r>
              <a:rPr lang="en-US" sz="1400" dirty="0" err="1"/>
              <a:t>Sacaba</a:t>
            </a:r>
            <a:r>
              <a:rPr lang="en-US" sz="1400" dirty="0"/>
              <a:t>-Chinita (CAF) </a:t>
            </a:r>
            <a:r>
              <a:rPr lang="en-US" sz="1400" b="1" dirty="0"/>
              <a:t>26. </a:t>
            </a:r>
            <a:r>
              <a:rPr lang="en-US" sz="1400" dirty="0"/>
              <a:t>La Y de </a:t>
            </a:r>
            <a:r>
              <a:rPr lang="en-US" sz="1400" dirty="0" err="1"/>
              <a:t>Integración</a:t>
            </a:r>
            <a:r>
              <a:rPr lang="en-US" sz="1400" dirty="0"/>
              <a:t> (CAF) </a:t>
            </a:r>
            <a:r>
              <a:rPr lang="en-US" sz="1400" b="1" dirty="0"/>
              <a:t>27.</a:t>
            </a:r>
            <a:r>
              <a:rPr lang="en-US" sz="1400" dirty="0"/>
              <a:t> </a:t>
            </a:r>
            <a:r>
              <a:rPr lang="en-US" sz="1400" dirty="0" err="1"/>
              <a:t>Chacapuco</a:t>
            </a:r>
            <a:r>
              <a:rPr lang="en-US" sz="1400" dirty="0"/>
              <a:t>-Ravelo (CAF) </a:t>
            </a:r>
            <a:r>
              <a:rPr lang="en-US" sz="1400" b="1" dirty="0"/>
              <a:t>28.</a:t>
            </a:r>
            <a:r>
              <a:rPr lang="en-US" sz="1400" dirty="0"/>
              <a:t>Yamparáez-Sucre (WB) </a:t>
            </a:r>
            <a:r>
              <a:rPr lang="en-US" sz="1400" b="1" dirty="0"/>
              <a:t>29.</a:t>
            </a:r>
            <a:r>
              <a:rPr lang="en-US" sz="1400" dirty="0"/>
              <a:t> </a:t>
            </a:r>
            <a:r>
              <a:rPr lang="en-US" sz="1400" dirty="0" err="1"/>
              <a:t>Huachacalla-Pisiga</a:t>
            </a:r>
            <a:r>
              <a:rPr lang="en-US" sz="1400" dirty="0"/>
              <a:t> (CAF) </a:t>
            </a:r>
            <a:r>
              <a:rPr lang="en-US" sz="1400" b="1" dirty="0"/>
              <a:t>30.</a:t>
            </a:r>
            <a:r>
              <a:rPr lang="en-US" sz="1400" dirty="0"/>
              <a:t> Uyuni-Cruce Condo K (CAF) </a:t>
            </a:r>
            <a:r>
              <a:rPr lang="en-US" sz="1400" b="1" dirty="0"/>
              <a:t>31.</a:t>
            </a:r>
            <a:r>
              <a:rPr lang="en-US" sz="1400" dirty="0"/>
              <a:t> Uyuni-Potosí (CAF) </a:t>
            </a:r>
            <a:r>
              <a:rPr lang="en-US" sz="1400" b="1" dirty="0"/>
              <a:t>32.</a:t>
            </a:r>
            <a:r>
              <a:rPr lang="en-US" sz="1400" dirty="0"/>
              <a:t> Uyuni-</a:t>
            </a:r>
            <a:r>
              <a:rPr lang="en-US" sz="1400" dirty="0" err="1"/>
              <a:t>Tupiza</a:t>
            </a:r>
            <a:r>
              <a:rPr lang="en-US" sz="1400" dirty="0"/>
              <a:t> (CAF) </a:t>
            </a:r>
            <a:br>
              <a:rPr lang="en-US" sz="1400" dirty="0">
                <a:ea typeface="+mn-lt"/>
                <a:cs typeface="+mn-lt"/>
              </a:rPr>
            </a:br>
            <a:r>
              <a:rPr lang="en-US" sz="1400" b="1" dirty="0"/>
              <a:t>33.</a:t>
            </a:r>
            <a:r>
              <a:rPr lang="en-US" sz="1400" dirty="0"/>
              <a:t> </a:t>
            </a:r>
            <a:r>
              <a:rPr lang="en-US" sz="1400" dirty="0" err="1"/>
              <a:t>Integración</a:t>
            </a:r>
            <a:r>
              <a:rPr lang="en-US" sz="1400" dirty="0"/>
              <a:t> Sur, </a:t>
            </a:r>
            <a:r>
              <a:rPr lang="en-US" sz="1400" dirty="0" err="1"/>
              <a:t>Fase</a:t>
            </a:r>
            <a:r>
              <a:rPr lang="en-US" sz="1400" dirty="0"/>
              <a:t> 2 (CAF) </a:t>
            </a:r>
            <a:r>
              <a:rPr lang="en-US" sz="1400" b="1" dirty="0"/>
              <a:t>34.</a:t>
            </a:r>
            <a:r>
              <a:rPr lang="en-US" sz="1400" dirty="0"/>
              <a:t> </a:t>
            </a:r>
            <a:r>
              <a:rPr lang="en-US" sz="1400" dirty="0" err="1"/>
              <a:t>Yacuiba-Boyuibe</a:t>
            </a:r>
            <a:r>
              <a:rPr lang="en-US" sz="1400" dirty="0"/>
              <a:t> (WB) </a:t>
            </a:r>
            <a:r>
              <a:rPr lang="en-US" sz="1400" b="1" dirty="0"/>
              <a:t>35.</a:t>
            </a:r>
            <a:r>
              <a:rPr lang="en-US" sz="1400" dirty="0"/>
              <a:t> </a:t>
            </a:r>
            <a:r>
              <a:rPr lang="en-US" sz="1400" dirty="0" err="1"/>
              <a:t>Yacuiba</a:t>
            </a:r>
            <a:r>
              <a:rPr lang="en-US" sz="1400" dirty="0"/>
              <a:t>-Puerto Suárez (CAF, IDB).</a:t>
            </a:r>
          </a:p>
          <a:p>
            <a:pPr>
              <a:spcBef>
                <a:spcPts val="600"/>
              </a:spcBef>
            </a:pPr>
            <a:r>
              <a:rPr lang="en-US" sz="1400" b="1" u="sng" dirty="0"/>
              <a:t>OTHER:</a:t>
            </a:r>
            <a:r>
              <a:rPr lang="en-US" sz="1400" b="1" dirty="0"/>
              <a:t> </a:t>
            </a:r>
            <a:r>
              <a:rPr lang="en-US" sz="1400" b="1" dirty="0">
                <a:highlight>
                  <a:srgbClr val="FFEFBA"/>
                </a:highlight>
              </a:rPr>
              <a:t>E1.</a:t>
            </a:r>
            <a:r>
              <a:rPr lang="en-US" sz="1400" dirty="0">
                <a:highlight>
                  <a:srgbClr val="FFEFBA"/>
                </a:highlight>
              </a:rPr>
              <a:t> </a:t>
            </a:r>
            <a:r>
              <a:rPr lang="en-US" sz="1400" dirty="0" err="1">
                <a:highlight>
                  <a:srgbClr val="FFEFBA"/>
                </a:highlight>
              </a:rPr>
              <a:t>Termoesmeraldas</a:t>
            </a:r>
            <a:r>
              <a:rPr lang="en-US" sz="1400" dirty="0">
                <a:highlight>
                  <a:srgbClr val="FFEFBA"/>
                </a:highlight>
              </a:rPr>
              <a:t> (CDB)</a:t>
            </a:r>
            <a:r>
              <a:rPr lang="en-US" sz="1400" dirty="0"/>
              <a:t> </a:t>
            </a:r>
            <a:r>
              <a:rPr lang="en-US" sz="1400" b="1" dirty="0"/>
              <a:t>E2.</a:t>
            </a:r>
            <a:r>
              <a:rPr lang="en-US" sz="1400" dirty="0"/>
              <a:t> </a:t>
            </a:r>
            <a:r>
              <a:rPr lang="en-US" sz="1400" dirty="0" err="1"/>
              <a:t>Gransolar</a:t>
            </a:r>
            <a:r>
              <a:rPr lang="en-US" sz="1400" dirty="0"/>
              <a:t> (CAF) </a:t>
            </a:r>
            <a:r>
              <a:rPr lang="en-US" sz="1400" b="1" dirty="0">
                <a:highlight>
                  <a:srgbClr val="FFEFBA"/>
                </a:highlight>
              </a:rPr>
              <a:t>E3.</a:t>
            </a:r>
            <a:r>
              <a:rPr lang="en-US" sz="1400" dirty="0">
                <a:highlight>
                  <a:srgbClr val="FFEFBA"/>
                </a:highlight>
              </a:rPr>
              <a:t> </a:t>
            </a:r>
            <a:r>
              <a:rPr lang="en-US" sz="1400" dirty="0" err="1">
                <a:highlight>
                  <a:srgbClr val="FFEFBA"/>
                </a:highlight>
              </a:rPr>
              <a:t>Villonaco</a:t>
            </a:r>
            <a:r>
              <a:rPr lang="en-US" sz="1400" dirty="0">
                <a:highlight>
                  <a:srgbClr val="FFEFBA"/>
                </a:highlight>
              </a:rPr>
              <a:t> (CDB)</a:t>
            </a:r>
            <a:r>
              <a:rPr lang="en-US" sz="1400" dirty="0"/>
              <a:t> </a:t>
            </a:r>
            <a:br>
              <a:rPr lang="en-US" sz="1400" dirty="0">
                <a:ea typeface="+mn-lt"/>
                <a:cs typeface="+mn-lt"/>
              </a:rPr>
            </a:br>
            <a:r>
              <a:rPr lang="en-US" sz="1400" b="1" dirty="0"/>
              <a:t>P1.</a:t>
            </a:r>
            <a:r>
              <a:rPr lang="en-US" sz="1400" dirty="0"/>
              <a:t> </a:t>
            </a:r>
            <a:r>
              <a:rPr lang="en-US" sz="1400" dirty="0" err="1"/>
              <a:t>Biocombustible</a:t>
            </a:r>
            <a:r>
              <a:rPr lang="en-US" sz="1400" dirty="0"/>
              <a:t> Maple Inc. (IDB) </a:t>
            </a:r>
            <a:r>
              <a:rPr lang="en-US" sz="1400" b="1" dirty="0"/>
              <a:t>P2.</a:t>
            </a:r>
            <a:r>
              <a:rPr lang="en-US" sz="1400" dirty="0"/>
              <a:t> Callao </a:t>
            </a:r>
            <a:r>
              <a:rPr lang="en-US" sz="1400" dirty="0" err="1"/>
              <a:t>Muelle</a:t>
            </a:r>
            <a:r>
              <a:rPr lang="en-US" sz="1400" dirty="0"/>
              <a:t> Norte (IFC) </a:t>
            </a:r>
            <a:r>
              <a:rPr lang="en-US" sz="1400" b="1" dirty="0"/>
              <a:t>P3.</a:t>
            </a:r>
            <a:r>
              <a:rPr lang="en-US" sz="1400" dirty="0"/>
              <a:t> Marcona-Tres Hermanas (CAF, IDB) </a:t>
            </a:r>
            <a:r>
              <a:rPr lang="en-US" sz="1400" b="1" dirty="0"/>
              <a:t>B1.</a:t>
            </a:r>
            <a:r>
              <a:rPr lang="en-US" sz="1400" dirty="0"/>
              <a:t> Puerto Aguirre (IFC).</a:t>
            </a:r>
          </a:p>
        </p:txBody>
      </p:sp>
      <p:grpSp>
        <p:nvGrpSpPr>
          <p:cNvPr id="11" name="Group 10">
            <a:extLst>
              <a:ext uri="{FF2B5EF4-FFF2-40B4-BE49-F238E27FC236}">
                <a16:creationId xmlns:a16="http://schemas.microsoft.com/office/drawing/2014/main" id="{3184A846-DCF4-7F40-8781-3980B5426483}"/>
              </a:ext>
            </a:extLst>
          </p:cNvPr>
          <p:cNvGrpSpPr/>
          <p:nvPr/>
        </p:nvGrpSpPr>
        <p:grpSpPr>
          <a:xfrm>
            <a:off x="606494" y="1264258"/>
            <a:ext cx="4953000" cy="5086858"/>
            <a:chOff x="273000" y="1306985"/>
            <a:chExt cx="4953000" cy="5086858"/>
          </a:xfrm>
        </p:grpSpPr>
        <p:pic>
          <p:nvPicPr>
            <p:cNvPr id="12" name="Picture 11">
              <a:extLst>
                <a:ext uri="{FF2B5EF4-FFF2-40B4-BE49-F238E27FC236}">
                  <a16:creationId xmlns:a16="http://schemas.microsoft.com/office/drawing/2014/main" id="{A162C8E8-07FA-C048-9ACA-1ECF7D6EE4FF}"/>
                </a:ext>
              </a:extLst>
            </p:cNvPr>
            <p:cNvPicPr>
              <a:picLocks noChangeAspect="1"/>
            </p:cNvPicPr>
            <p:nvPr/>
          </p:nvPicPr>
          <p:blipFill rotWithShape="1">
            <a:blip r:embed="rId2"/>
            <a:srcRect b="25826"/>
            <a:stretch/>
          </p:blipFill>
          <p:spPr>
            <a:xfrm>
              <a:off x="273000" y="1306985"/>
              <a:ext cx="4953000" cy="5086858"/>
            </a:xfrm>
            <a:prstGeom prst="rect">
              <a:avLst/>
            </a:prstGeom>
          </p:spPr>
        </p:pic>
        <p:sp>
          <p:nvSpPr>
            <p:cNvPr id="13" name="Oval 12">
              <a:extLst>
                <a:ext uri="{FF2B5EF4-FFF2-40B4-BE49-F238E27FC236}">
                  <a16:creationId xmlns:a16="http://schemas.microsoft.com/office/drawing/2014/main" id="{DA38F345-3521-F94B-9305-211DCE7204AF}"/>
                </a:ext>
              </a:extLst>
            </p:cNvPr>
            <p:cNvSpPr/>
            <p:nvPr/>
          </p:nvSpPr>
          <p:spPr>
            <a:xfrm>
              <a:off x="951307" y="1594029"/>
              <a:ext cx="197269" cy="118947"/>
            </a:xfrm>
            <a:prstGeom prst="ellipse">
              <a:avLst/>
            </a:prstGeom>
            <a:noFill/>
            <a:ln w="19050">
              <a:solidFill>
                <a:srgbClr val="081FD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EBB03BD-5530-F744-B344-94B335E3E6E5}"/>
                </a:ext>
              </a:extLst>
            </p:cNvPr>
            <p:cNvSpPr/>
            <p:nvPr/>
          </p:nvSpPr>
          <p:spPr>
            <a:xfrm>
              <a:off x="858216" y="1844972"/>
              <a:ext cx="197269" cy="118947"/>
            </a:xfrm>
            <a:prstGeom prst="ellipse">
              <a:avLst/>
            </a:prstGeom>
            <a:noFill/>
            <a:ln w="19050">
              <a:solidFill>
                <a:srgbClr val="081FD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740B01-7C6B-0946-B3BA-B558B03F40BE}"/>
                </a:ext>
              </a:extLst>
            </p:cNvPr>
            <p:cNvSpPr/>
            <p:nvPr/>
          </p:nvSpPr>
          <p:spPr>
            <a:xfrm>
              <a:off x="565608" y="2222345"/>
              <a:ext cx="197269" cy="118947"/>
            </a:xfrm>
            <a:prstGeom prst="ellipse">
              <a:avLst/>
            </a:prstGeom>
            <a:noFill/>
            <a:ln w="19050">
              <a:solidFill>
                <a:srgbClr val="081FD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56F407FC-3419-1C42-9E77-E8A9EBFF5E10}"/>
                </a:ext>
              </a:extLst>
            </p:cNvPr>
            <p:cNvSpPr/>
            <p:nvPr/>
          </p:nvSpPr>
          <p:spPr>
            <a:xfrm>
              <a:off x="788988" y="2067594"/>
              <a:ext cx="197269" cy="118947"/>
            </a:xfrm>
            <a:prstGeom prst="ellipse">
              <a:avLst/>
            </a:prstGeom>
            <a:noFill/>
            <a:ln w="19050">
              <a:solidFill>
                <a:srgbClr val="081FD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DC0E387-344D-3A48-893F-F06CB858048B}"/>
                </a:ext>
              </a:extLst>
            </p:cNvPr>
            <p:cNvSpPr/>
            <p:nvPr/>
          </p:nvSpPr>
          <p:spPr>
            <a:xfrm>
              <a:off x="569458" y="1353843"/>
              <a:ext cx="193420" cy="219561"/>
            </a:xfrm>
            <a:prstGeom prst="ellipse">
              <a:avLst/>
            </a:prstGeom>
            <a:no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753D5D3-C63C-9246-882D-F1DF22D24C3F}"/>
                </a:ext>
              </a:extLst>
            </p:cNvPr>
            <p:cNvSpPr/>
            <p:nvPr/>
          </p:nvSpPr>
          <p:spPr>
            <a:xfrm>
              <a:off x="561991" y="2328478"/>
              <a:ext cx="256715" cy="170173"/>
            </a:xfrm>
            <a:prstGeom prst="ellipse">
              <a:avLst/>
            </a:prstGeom>
            <a:no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2662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623AC1-682D-A74D-8B26-8BAA8022F3DB}"/>
              </a:ext>
            </a:extLst>
          </p:cNvPr>
          <p:cNvSpPr/>
          <p:nvPr/>
        </p:nvSpPr>
        <p:spPr>
          <a:xfrm>
            <a:off x="593700" y="1247529"/>
            <a:ext cx="10746294" cy="51665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8DC1E4B-9AD6-E34D-BCCD-90C756CF7D55}"/>
              </a:ext>
            </a:extLst>
          </p:cNvPr>
          <p:cNvSpPr>
            <a:spLocks noGrp="1"/>
          </p:cNvSpPr>
          <p:nvPr>
            <p:ph type="title"/>
          </p:nvPr>
        </p:nvSpPr>
        <p:spPr>
          <a:xfrm>
            <a:off x="0" y="0"/>
            <a:ext cx="12192000" cy="1143000"/>
          </a:xfrm>
        </p:spPr>
        <p:txBody>
          <a:bodyPr>
            <a:normAutofit/>
          </a:bodyPr>
          <a:lstStyle/>
          <a:p>
            <a:pPr algn="ctr"/>
            <a:r>
              <a:rPr lang="en-AU" b="1" dirty="0">
                <a:solidFill>
                  <a:srgbClr val="BF0002"/>
                </a:solidFill>
              </a:rPr>
              <a:t>DFI-Financed Infrastructure, New and Pipeline</a:t>
            </a:r>
          </a:p>
        </p:txBody>
      </p:sp>
      <p:sp>
        <p:nvSpPr>
          <p:cNvPr id="9" name="TextBox 8">
            <a:extLst>
              <a:ext uri="{FF2B5EF4-FFF2-40B4-BE49-F238E27FC236}">
                <a16:creationId xmlns:a16="http://schemas.microsoft.com/office/drawing/2014/main" id="{114C4292-B2CF-5E4E-B64C-84BC4C30EE48}"/>
              </a:ext>
            </a:extLst>
          </p:cNvPr>
          <p:cNvSpPr txBox="1"/>
          <p:nvPr/>
        </p:nvSpPr>
        <p:spPr>
          <a:xfrm>
            <a:off x="1394847" y="827190"/>
            <a:ext cx="9144000" cy="400110"/>
          </a:xfrm>
          <a:prstGeom prst="rect">
            <a:avLst/>
          </a:prstGeom>
          <a:noFill/>
        </p:spPr>
        <p:txBody>
          <a:bodyPr wrap="square" rtlCol="0">
            <a:spAutoFit/>
          </a:bodyPr>
          <a:lstStyle/>
          <a:p>
            <a:pPr algn="ctr"/>
            <a:r>
              <a:rPr lang="en-US" sz="2000" b="1" i="1" dirty="0"/>
              <a:t>More China-financed projects in pipeline– especially the Bolivian Amazon</a:t>
            </a:r>
          </a:p>
        </p:txBody>
      </p:sp>
      <p:grpSp>
        <p:nvGrpSpPr>
          <p:cNvPr id="19" name="Group 18">
            <a:extLst>
              <a:ext uri="{FF2B5EF4-FFF2-40B4-BE49-F238E27FC236}">
                <a16:creationId xmlns:a16="http://schemas.microsoft.com/office/drawing/2014/main" id="{8486789F-A3A4-A442-A954-68B69EEC5BE5}"/>
              </a:ext>
            </a:extLst>
          </p:cNvPr>
          <p:cNvGrpSpPr/>
          <p:nvPr/>
        </p:nvGrpSpPr>
        <p:grpSpPr>
          <a:xfrm>
            <a:off x="593700" y="1284369"/>
            <a:ext cx="4953000" cy="5092861"/>
            <a:chOff x="276130" y="1306985"/>
            <a:chExt cx="4953000" cy="5092861"/>
          </a:xfrm>
        </p:grpSpPr>
        <p:pic>
          <p:nvPicPr>
            <p:cNvPr id="20" name="Picture 19">
              <a:extLst>
                <a:ext uri="{FF2B5EF4-FFF2-40B4-BE49-F238E27FC236}">
                  <a16:creationId xmlns:a16="http://schemas.microsoft.com/office/drawing/2014/main" id="{C0876BF3-14E6-C84F-8C8D-1D50E0D1D32E}"/>
                </a:ext>
              </a:extLst>
            </p:cNvPr>
            <p:cNvPicPr>
              <a:picLocks noChangeAspect="1"/>
            </p:cNvPicPr>
            <p:nvPr/>
          </p:nvPicPr>
          <p:blipFill rotWithShape="1">
            <a:blip r:embed="rId2"/>
            <a:srcRect b="25739"/>
            <a:stretch/>
          </p:blipFill>
          <p:spPr>
            <a:xfrm>
              <a:off x="276130" y="1306985"/>
              <a:ext cx="4953000" cy="5092861"/>
            </a:xfrm>
            <a:prstGeom prst="rect">
              <a:avLst/>
            </a:prstGeom>
          </p:spPr>
        </p:pic>
        <p:sp>
          <p:nvSpPr>
            <p:cNvPr id="21" name="Oval 20">
              <a:extLst>
                <a:ext uri="{FF2B5EF4-FFF2-40B4-BE49-F238E27FC236}">
                  <a16:creationId xmlns:a16="http://schemas.microsoft.com/office/drawing/2014/main" id="{4B1E3D9E-6EAF-6D40-9FFE-7D77DA53793F}"/>
                </a:ext>
              </a:extLst>
            </p:cNvPr>
            <p:cNvSpPr/>
            <p:nvPr/>
          </p:nvSpPr>
          <p:spPr>
            <a:xfrm>
              <a:off x="691553" y="2313091"/>
              <a:ext cx="193420" cy="219561"/>
            </a:xfrm>
            <a:prstGeom prst="ellipse">
              <a:avLst/>
            </a:prstGeom>
            <a:noFill/>
            <a:ln w="19050">
              <a:solidFill>
                <a:srgbClr val="081FD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5919FEF-05C1-E749-BEB0-8FD3D21955CF}"/>
                </a:ext>
              </a:extLst>
            </p:cNvPr>
            <p:cNvSpPr/>
            <p:nvPr/>
          </p:nvSpPr>
          <p:spPr>
            <a:xfrm>
              <a:off x="2422519" y="4235113"/>
              <a:ext cx="193420" cy="219561"/>
            </a:xfrm>
            <a:prstGeom prst="ellipse">
              <a:avLst/>
            </a:prstGeom>
            <a:noFill/>
            <a:ln w="19050">
              <a:solidFill>
                <a:srgbClr val="081FD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ACDECB9-D146-6345-9515-3CE2DA35FEA3}"/>
                </a:ext>
              </a:extLst>
            </p:cNvPr>
            <p:cNvSpPr/>
            <p:nvPr/>
          </p:nvSpPr>
          <p:spPr>
            <a:xfrm>
              <a:off x="3815092" y="5376017"/>
              <a:ext cx="193420" cy="219561"/>
            </a:xfrm>
            <a:prstGeom prst="ellipse">
              <a:avLst/>
            </a:prstGeom>
            <a:noFill/>
            <a:ln w="19050">
              <a:solidFill>
                <a:srgbClr val="081FD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sp>
          <p:nvSpPr>
            <p:cNvPr id="24" name="Oval 23">
              <a:extLst>
                <a:ext uri="{FF2B5EF4-FFF2-40B4-BE49-F238E27FC236}">
                  <a16:creationId xmlns:a16="http://schemas.microsoft.com/office/drawing/2014/main" id="{E0D3453B-327E-0542-A163-9CF3CD6195C9}"/>
                </a:ext>
              </a:extLst>
            </p:cNvPr>
            <p:cNvSpPr/>
            <p:nvPr/>
          </p:nvSpPr>
          <p:spPr>
            <a:xfrm>
              <a:off x="2875525" y="4201559"/>
              <a:ext cx="151995" cy="108048"/>
            </a:xfrm>
            <a:prstGeom prst="ellipse">
              <a:avLst/>
            </a:prstGeom>
            <a:noFill/>
            <a:ln w="19050">
              <a:solidFill>
                <a:srgbClr val="BF00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9C216DF-0E3B-0E4A-9794-CAAF102418A9}"/>
                </a:ext>
              </a:extLst>
            </p:cNvPr>
            <p:cNvSpPr/>
            <p:nvPr/>
          </p:nvSpPr>
          <p:spPr>
            <a:xfrm>
              <a:off x="2824113" y="4502686"/>
              <a:ext cx="151995" cy="108048"/>
            </a:xfrm>
            <a:prstGeom prst="ellipse">
              <a:avLst/>
            </a:prstGeom>
            <a:noFill/>
            <a:ln w="19050">
              <a:solidFill>
                <a:srgbClr val="BF00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33CB657-CE79-0D41-A4BD-110A82BDA0B0}"/>
                </a:ext>
              </a:extLst>
            </p:cNvPr>
            <p:cNvSpPr/>
            <p:nvPr/>
          </p:nvSpPr>
          <p:spPr>
            <a:xfrm>
              <a:off x="3325380" y="3869217"/>
              <a:ext cx="151995" cy="108048"/>
            </a:xfrm>
            <a:prstGeom prst="ellipse">
              <a:avLst/>
            </a:prstGeom>
            <a:noFill/>
            <a:ln w="19050">
              <a:solidFill>
                <a:srgbClr val="BF00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3D0D54C-DADD-6349-B143-6DBAA9CB18FA}"/>
                </a:ext>
              </a:extLst>
            </p:cNvPr>
            <p:cNvSpPr/>
            <p:nvPr/>
          </p:nvSpPr>
          <p:spPr>
            <a:xfrm>
              <a:off x="3639361" y="4205231"/>
              <a:ext cx="151995" cy="108048"/>
            </a:xfrm>
            <a:prstGeom prst="ellipse">
              <a:avLst/>
            </a:prstGeom>
            <a:noFill/>
            <a:ln w="19050">
              <a:solidFill>
                <a:srgbClr val="BF00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B24BAAF-F9E1-9D41-BFA1-361712E9C79B}"/>
                </a:ext>
              </a:extLst>
            </p:cNvPr>
            <p:cNvSpPr/>
            <p:nvPr/>
          </p:nvSpPr>
          <p:spPr>
            <a:xfrm>
              <a:off x="4322407" y="4458619"/>
              <a:ext cx="151995" cy="108048"/>
            </a:xfrm>
            <a:prstGeom prst="ellipse">
              <a:avLst/>
            </a:prstGeom>
            <a:noFill/>
            <a:ln w="19050">
              <a:solidFill>
                <a:srgbClr val="BF00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6DD5EE4-1439-4748-8847-075E44BD3DB6}"/>
                </a:ext>
              </a:extLst>
            </p:cNvPr>
            <p:cNvSpPr/>
            <p:nvPr/>
          </p:nvSpPr>
          <p:spPr>
            <a:xfrm>
              <a:off x="3424532" y="4998446"/>
              <a:ext cx="151995" cy="108048"/>
            </a:xfrm>
            <a:prstGeom prst="ellipse">
              <a:avLst/>
            </a:prstGeom>
            <a:noFill/>
            <a:ln w="19050">
              <a:solidFill>
                <a:srgbClr val="BF00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43546F8-CF74-7348-A751-651B6B0BCA46}"/>
                </a:ext>
              </a:extLst>
            </p:cNvPr>
            <p:cNvSpPr/>
            <p:nvPr/>
          </p:nvSpPr>
          <p:spPr>
            <a:xfrm>
              <a:off x="3959427" y="5599081"/>
              <a:ext cx="151995" cy="108048"/>
            </a:xfrm>
            <a:prstGeom prst="ellipse">
              <a:avLst/>
            </a:prstGeom>
            <a:noFill/>
            <a:ln w="19050">
              <a:solidFill>
                <a:srgbClr val="BF00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065EC91-0BE6-6442-87BD-574F35FEDA7B}"/>
                </a:ext>
              </a:extLst>
            </p:cNvPr>
            <p:cNvSpPr/>
            <p:nvPr/>
          </p:nvSpPr>
          <p:spPr>
            <a:xfrm>
              <a:off x="1234463" y="3039208"/>
              <a:ext cx="177600" cy="140275"/>
            </a:xfrm>
            <a:prstGeom prst="ellipse">
              <a:avLst/>
            </a:prstGeom>
            <a:no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F0ACC50-FB3A-6742-87DC-6CE14A07BCC8}"/>
                </a:ext>
              </a:extLst>
            </p:cNvPr>
            <p:cNvSpPr/>
            <p:nvPr/>
          </p:nvSpPr>
          <p:spPr>
            <a:xfrm>
              <a:off x="2629969" y="3956597"/>
              <a:ext cx="177600" cy="140275"/>
            </a:xfrm>
            <a:prstGeom prst="ellipse">
              <a:avLst/>
            </a:prstGeom>
            <a:noFill/>
            <a:ln w="19050">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A8D30F8-B2E2-3641-A597-E826FD7EBE57}"/>
                </a:ext>
              </a:extLst>
            </p:cNvPr>
            <p:cNvSpPr/>
            <p:nvPr/>
          </p:nvSpPr>
          <p:spPr>
            <a:xfrm>
              <a:off x="2836098" y="3919153"/>
              <a:ext cx="151995" cy="108048"/>
            </a:xfrm>
            <a:prstGeom prst="ellipse">
              <a:avLst/>
            </a:prstGeom>
            <a:noFill/>
            <a:ln w="19050">
              <a:solidFill>
                <a:srgbClr val="BF00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C5A4F6E0-6309-7940-9B32-F6900BD2C2EE}"/>
              </a:ext>
            </a:extLst>
          </p:cNvPr>
          <p:cNvSpPr txBox="1"/>
          <p:nvPr/>
        </p:nvSpPr>
        <p:spPr>
          <a:xfrm>
            <a:off x="5528462" y="1227300"/>
            <a:ext cx="6148820" cy="5201424"/>
          </a:xfrm>
          <a:prstGeom prst="rect">
            <a:avLst/>
          </a:prstGeom>
          <a:solidFill>
            <a:schemeClr val="bg1"/>
          </a:solidFill>
        </p:spPr>
        <p:txBody>
          <a:bodyPr wrap="square" rtlCol="0">
            <a:spAutoFit/>
          </a:bodyPr>
          <a:lstStyle/>
          <a:p>
            <a:r>
              <a:rPr lang="en-US" sz="1400" b="1" u="sng" dirty="0">
                <a:solidFill>
                  <a:srgbClr val="081FDE"/>
                </a:solidFill>
              </a:rPr>
              <a:t>DAMS:</a:t>
            </a:r>
            <a:r>
              <a:rPr lang="en-US" sz="1400" b="1" dirty="0">
                <a:solidFill>
                  <a:schemeClr val="accent6"/>
                </a:solidFill>
              </a:rPr>
              <a:t> </a:t>
            </a:r>
            <a:r>
              <a:rPr lang="en-US" sz="1400" b="1" dirty="0"/>
              <a:t>A. </a:t>
            </a:r>
            <a:r>
              <a:rPr lang="en-US" sz="1400" dirty="0" err="1"/>
              <a:t>Normandía</a:t>
            </a:r>
            <a:r>
              <a:rPr lang="en-US" sz="1400" dirty="0"/>
              <a:t> (IIC) </a:t>
            </a:r>
            <a:r>
              <a:rPr lang="en-US" sz="1400" b="1" dirty="0">
                <a:effectLst>
                  <a:glow rad="101600">
                    <a:srgbClr val="FFE594">
                      <a:alpha val="60000"/>
                    </a:srgbClr>
                  </a:glow>
                </a:effectLst>
                <a:highlight>
                  <a:srgbClr val="FFEFBA"/>
                </a:highlight>
              </a:rPr>
              <a:t>B. </a:t>
            </a:r>
            <a:r>
              <a:rPr lang="en-US" sz="1400" dirty="0" err="1">
                <a:effectLst>
                  <a:glow rad="101600">
                    <a:srgbClr val="FFE594">
                      <a:alpha val="60000"/>
                    </a:srgbClr>
                  </a:glow>
                </a:effectLst>
                <a:highlight>
                  <a:srgbClr val="FFEFBA"/>
                </a:highlight>
              </a:rPr>
              <a:t>Delsitanisagua</a:t>
            </a:r>
            <a:r>
              <a:rPr lang="en-US" sz="1400" dirty="0">
                <a:effectLst>
                  <a:glow rad="101600">
                    <a:srgbClr val="FFE594">
                      <a:alpha val="60000"/>
                    </a:srgbClr>
                  </a:glow>
                </a:effectLst>
                <a:highlight>
                  <a:srgbClr val="FFEFBA"/>
                </a:highlight>
              </a:rPr>
              <a:t> (CDB) </a:t>
            </a:r>
            <a:r>
              <a:rPr lang="en-US" sz="1400" b="1" dirty="0"/>
              <a:t>C. </a:t>
            </a:r>
            <a:r>
              <a:rPr lang="en-US" sz="1400" dirty="0"/>
              <a:t>El Carmen and 8 de Agosto (IIC) </a:t>
            </a:r>
            <a:r>
              <a:rPr lang="en-US" sz="1400" b="1" dirty="0"/>
              <a:t>D. </a:t>
            </a:r>
            <a:r>
              <a:rPr lang="en-US" sz="1400" dirty="0" err="1"/>
              <a:t>Chaglla</a:t>
            </a:r>
            <a:r>
              <a:rPr lang="en-US" sz="1400" dirty="0"/>
              <a:t> (IDB) </a:t>
            </a:r>
            <a:r>
              <a:rPr lang="en-US" sz="1400" b="1" dirty="0"/>
              <a:t>E. </a:t>
            </a:r>
            <a:r>
              <a:rPr lang="en-US" sz="1400" dirty="0" err="1"/>
              <a:t>Yarucuya</a:t>
            </a:r>
            <a:r>
              <a:rPr lang="en-US" sz="1400" dirty="0"/>
              <a:t> (IIC) </a:t>
            </a:r>
            <a:r>
              <a:rPr lang="en-US" sz="1400" b="1" dirty="0"/>
              <a:t>F. </a:t>
            </a:r>
            <a:r>
              <a:rPr lang="en-US" sz="1400" dirty="0"/>
              <a:t>La Virgen (CAF) </a:t>
            </a:r>
            <a:r>
              <a:rPr lang="en-US" sz="1400" b="1" dirty="0"/>
              <a:t>G.</a:t>
            </a:r>
            <a:r>
              <a:rPr lang="en-US" sz="1400" dirty="0"/>
              <a:t> </a:t>
            </a:r>
            <a:r>
              <a:rPr lang="en-US" sz="1400" dirty="0" err="1"/>
              <a:t>Hidrocañete</a:t>
            </a:r>
            <a:r>
              <a:rPr lang="en-US" sz="1400" dirty="0"/>
              <a:t>-Nuevo Imperial (IIC) </a:t>
            </a:r>
            <a:r>
              <a:rPr lang="en-US" sz="1400" b="1" dirty="0">
                <a:highlight>
                  <a:srgbClr val="FFEFBA"/>
                </a:highlight>
              </a:rPr>
              <a:t>H. </a:t>
            </a:r>
            <a:r>
              <a:rPr lang="en-US" sz="1400" dirty="0">
                <a:highlight>
                  <a:srgbClr val="FFEFBA"/>
                </a:highlight>
              </a:rPr>
              <a:t>San </a:t>
            </a:r>
            <a:r>
              <a:rPr lang="en-US" sz="1400" dirty="0" err="1">
                <a:highlight>
                  <a:srgbClr val="FFEFBA"/>
                </a:highlight>
              </a:rPr>
              <a:t>Gabán</a:t>
            </a:r>
            <a:r>
              <a:rPr lang="en-US" sz="1400" dirty="0">
                <a:highlight>
                  <a:srgbClr val="FFEFBA"/>
                </a:highlight>
              </a:rPr>
              <a:t> III (CDB)</a:t>
            </a:r>
            <a:r>
              <a:rPr lang="en-US" sz="1400" dirty="0"/>
              <a:t> </a:t>
            </a:r>
            <a:r>
              <a:rPr lang="en-US" sz="1400" b="1" dirty="0"/>
              <a:t>I.</a:t>
            </a:r>
            <a:r>
              <a:rPr lang="en-US" sz="1400" dirty="0"/>
              <a:t> </a:t>
            </a:r>
            <a:r>
              <a:rPr lang="en-US" sz="1400" dirty="0" err="1"/>
              <a:t>Misicuni</a:t>
            </a:r>
            <a:r>
              <a:rPr lang="en-US" sz="1400" dirty="0"/>
              <a:t> (IDB) </a:t>
            </a:r>
            <a:r>
              <a:rPr lang="en-US" sz="1400" b="1" dirty="0"/>
              <a:t>J.</a:t>
            </a:r>
            <a:r>
              <a:rPr lang="en-US" sz="1400" dirty="0"/>
              <a:t> San José (CAF) </a:t>
            </a:r>
            <a:r>
              <a:rPr lang="en-US" sz="1400" b="1" dirty="0">
                <a:highlight>
                  <a:srgbClr val="FFEFBA"/>
                </a:highlight>
              </a:rPr>
              <a:t>K.</a:t>
            </a:r>
            <a:r>
              <a:rPr lang="en-US" sz="1400" dirty="0">
                <a:highlight>
                  <a:srgbClr val="FFEFBA"/>
                </a:highlight>
              </a:rPr>
              <a:t> </a:t>
            </a:r>
            <a:r>
              <a:rPr lang="en-US" sz="1400" dirty="0" err="1">
                <a:highlight>
                  <a:srgbClr val="FFEFBA"/>
                </a:highlight>
              </a:rPr>
              <a:t>Rositas</a:t>
            </a:r>
            <a:r>
              <a:rPr lang="en-US" sz="1400" dirty="0">
                <a:highlight>
                  <a:srgbClr val="FFEFBA"/>
                </a:highlight>
              </a:rPr>
              <a:t> (CHEXIM)</a:t>
            </a:r>
            <a:r>
              <a:rPr lang="en-US" sz="1400" dirty="0"/>
              <a:t>.</a:t>
            </a:r>
          </a:p>
          <a:p>
            <a:pPr>
              <a:spcBef>
                <a:spcPts val="600"/>
              </a:spcBef>
            </a:pPr>
            <a:r>
              <a:rPr lang="en-US" sz="1400" b="1" u="sng" dirty="0">
                <a:solidFill>
                  <a:srgbClr val="BF0002"/>
                </a:solidFill>
              </a:rPr>
              <a:t>ROADS:</a:t>
            </a:r>
            <a:r>
              <a:rPr lang="en-US" sz="1400" dirty="0"/>
              <a:t> </a:t>
            </a:r>
            <a:r>
              <a:rPr lang="en-US" sz="1400" b="1" dirty="0"/>
              <a:t>1.</a:t>
            </a:r>
            <a:r>
              <a:rPr lang="en-US" sz="1400" dirty="0"/>
              <a:t> San Gabriel-Puente </a:t>
            </a:r>
            <a:r>
              <a:rPr lang="en-US" sz="1400" dirty="0" err="1"/>
              <a:t>Chamizo</a:t>
            </a:r>
            <a:r>
              <a:rPr lang="en-US" sz="1400" dirty="0"/>
              <a:t> (IDB) </a:t>
            </a:r>
            <a:r>
              <a:rPr lang="en-US" sz="1400" b="1" dirty="0"/>
              <a:t>2.</a:t>
            </a:r>
            <a:r>
              <a:rPr lang="en-US" sz="1400" dirty="0"/>
              <a:t> </a:t>
            </a:r>
            <a:r>
              <a:rPr lang="en-US" sz="1400" dirty="0" err="1"/>
              <a:t>Piquiucho</a:t>
            </a:r>
            <a:r>
              <a:rPr lang="en-US" sz="1400" dirty="0"/>
              <a:t>-Vic. de </a:t>
            </a:r>
            <a:r>
              <a:rPr lang="en-US" sz="1400" dirty="0" err="1"/>
              <a:t>Pusir</a:t>
            </a:r>
            <a:r>
              <a:rPr lang="en-US" sz="1400" dirty="0"/>
              <a:t> (IDB) </a:t>
            </a:r>
            <a:br>
              <a:rPr lang="en-US" sz="1400" dirty="0"/>
            </a:br>
            <a:r>
              <a:rPr lang="en-US" sz="1400" b="1" dirty="0"/>
              <a:t>3.</a:t>
            </a:r>
            <a:r>
              <a:rPr lang="en-US" sz="1400" dirty="0"/>
              <a:t> San Rafael-</a:t>
            </a:r>
            <a:r>
              <a:rPr lang="en-US" sz="1400" dirty="0" err="1"/>
              <a:t>Monteolivo</a:t>
            </a:r>
            <a:r>
              <a:rPr lang="en-US" sz="1400" dirty="0"/>
              <a:t> (IDB) </a:t>
            </a:r>
            <a:r>
              <a:rPr lang="en-US" sz="1400" b="1" dirty="0"/>
              <a:t>4.</a:t>
            </a:r>
            <a:r>
              <a:rPr lang="en-US" sz="1400" dirty="0"/>
              <a:t> </a:t>
            </a:r>
            <a:r>
              <a:rPr lang="en-US" sz="1400" dirty="0" err="1"/>
              <a:t>Sigsipamba</a:t>
            </a:r>
            <a:r>
              <a:rPr lang="en-US" sz="1400" dirty="0"/>
              <a:t>-Urbina (IDB) </a:t>
            </a:r>
            <a:r>
              <a:rPr lang="en-US" sz="1400" b="1" dirty="0"/>
              <a:t>5.</a:t>
            </a:r>
            <a:r>
              <a:rPr lang="en-US" sz="1400" dirty="0"/>
              <a:t> S. Bernardo-Urbina (IDB) </a:t>
            </a:r>
            <a:r>
              <a:rPr lang="en-US" sz="1400" b="1" dirty="0"/>
              <a:t>6.</a:t>
            </a:r>
            <a:r>
              <a:rPr lang="en-US" sz="1400" dirty="0"/>
              <a:t> </a:t>
            </a:r>
            <a:r>
              <a:rPr lang="en-US" sz="1400" dirty="0" err="1"/>
              <a:t>Tulabug-Gualgalan</a:t>
            </a:r>
            <a:r>
              <a:rPr lang="en-US" sz="1400" dirty="0"/>
              <a:t> (IDB) </a:t>
            </a:r>
            <a:r>
              <a:rPr lang="en-US" sz="1400" b="1" dirty="0"/>
              <a:t>7. </a:t>
            </a:r>
            <a:r>
              <a:rPr lang="en-US" sz="1400" dirty="0" err="1"/>
              <a:t>Guamote-Guantug</a:t>
            </a:r>
            <a:r>
              <a:rPr lang="en-US" sz="1400" dirty="0"/>
              <a:t> (IDB) </a:t>
            </a:r>
            <a:r>
              <a:rPr lang="en-US" sz="1400" b="1" dirty="0"/>
              <a:t>8.</a:t>
            </a:r>
            <a:r>
              <a:rPr lang="en-US" sz="1400" dirty="0"/>
              <a:t> V. Fátima – Taura (IDB) </a:t>
            </a:r>
            <a:r>
              <a:rPr lang="en-US" sz="1400" b="1" dirty="0"/>
              <a:t>9. </a:t>
            </a:r>
            <a:r>
              <a:rPr lang="en-US" sz="1400" dirty="0" err="1"/>
              <a:t>Naranjal-Jesús</a:t>
            </a:r>
            <a:r>
              <a:rPr lang="en-US" sz="1400" dirty="0"/>
              <a:t> </a:t>
            </a:r>
            <a:r>
              <a:rPr lang="en-US" sz="1400" dirty="0" err="1"/>
              <a:t>María</a:t>
            </a:r>
            <a:r>
              <a:rPr lang="en-US" sz="1400" dirty="0"/>
              <a:t> (IDB) </a:t>
            </a:r>
            <a:r>
              <a:rPr lang="en-US" sz="1400" b="1" dirty="0"/>
              <a:t>10.</a:t>
            </a:r>
            <a:r>
              <a:rPr lang="en-US" sz="1400" dirty="0"/>
              <a:t> </a:t>
            </a:r>
            <a:r>
              <a:rPr lang="en-US" sz="1400" dirty="0" err="1"/>
              <a:t>Paita-Yurimaguas</a:t>
            </a:r>
            <a:r>
              <a:rPr lang="en-US" sz="1400" dirty="0"/>
              <a:t> (CAF, IADB) </a:t>
            </a:r>
            <a:r>
              <a:rPr lang="en-US" sz="1400" b="1" dirty="0"/>
              <a:t>11.</a:t>
            </a:r>
            <a:r>
              <a:rPr lang="en-US" sz="1400" dirty="0"/>
              <a:t> Lima-</a:t>
            </a:r>
            <a:r>
              <a:rPr lang="en-US" sz="1400" dirty="0" err="1"/>
              <a:t>Canta</a:t>
            </a:r>
            <a:r>
              <a:rPr lang="en-US" sz="1400" dirty="0"/>
              <a:t>-</a:t>
            </a:r>
            <a:r>
              <a:rPr lang="en-US" sz="1400" dirty="0" err="1"/>
              <a:t>Unish</a:t>
            </a:r>
            <a:r>
              <a:rPr lang="en-US" sz="1400" dirty="0"/>
              <a:t> (IDB) </a:t>
            </a:r>
            <a:r>
              <a:rPr lang="en-US" sz="1400" b="1" dirty="0"/>
              <a:t>12.</a:t>
            </a:r>
            <a:r>
              <a:rPr lang="en-US" sz="1400" dirty="0"/>
              <a:t> Puerto Rico-</a:t>
            </a:r>
            <a:r>
              <a:rPr lang="en-US" sz="1400" dirty="0" err="1"/>
              <a:t>Porvenir</a:t>
            </a:r>
            <a:r>
              <a:rPr lang="en-US" sz="1400" dirty="0"/>
              <a:t> (CAF) </a:t>
            </a:r>
            <a:r>
              <a:rPr lang="en-US" sz="1400" b="1" dirty="0">
                <a:highlight>
                  <a:srgbClr val="FFEFBA"/>
                </a:highlight>
              </a:rPr>
              <a:t>13.</a:t>
            </a:r>
            <a:r>
              <a:rPr lang="en-US" sz="1400" dirty="0">
                <a:highlight>
                  <a:srgbClr val="FFEFBA"/>
                </a:highlight>
              </a:rPr>
              <a:t> </a:t>
            </a:r>
            <a:r>
              <a:rPr lang="en-US" sz="1400" dirty="0" err="1">
                <a:highlight>
                  <a:srgbClr val="FFEFBA"/>
                </a:highlight>
              </a:rPr>
              <a:t>Porvenir</a:t>
            </a:r>
            <a:r>
              <a:rPr lang="en-US" sz="1400" dirty="0">
                <a:highlight>
                  <a:srgbClr val="FFEFBA"/>
                </a:highlight>
              </a:rPr>
              <a:t>-Chive (China TDB) </a:t>
            </a:r>
            <a:r>
              <a:rPr lang="en-US" sz="1400" b="1" dirty="0">
                <a:highlight>
                  <a:srgbClr val="FFEFBA"/>
                </a:highlight>
              </a:rPr>
              <a:t>14. </a:t>
            </a:r>
            <a:r>
              <a:rPr lang="en-US" sz="1400" dirty="0">
                <a:highlight>
                  <a:srgbClr val="FFEFBA"/>
                </a:highlight>
              </a:rPr>
              <a:t>Chive-</a:t>
            </a:r>
            <a:r>
              <a:rPr lang="en-US" sz="1400" dirty="0" err="1">
                <a:highlight>
                  <a:srgbClr val="FFEFBA"/>
                </a:highlight>
              </a:rPr>
              <a:t>Ixiamas</a:t>
            </a:r>
            <a:r>
              <a:rPr lang="en-US" sz="1400" dirty="0">
                <a:highlight>
                  <a:srgbClr val="FFEFBA"/>
                </a:highlight>
              </a:rPr>
              <a:t> (China TBD)</a:t>
            </a:r>
            <a:r>
              <a:rPr lang="en-US" sz="1400" dirty="0"/>
              <a:t> </a:t>
            </a:r>
            <a:r>
              <a:rPr lang="en-US" sz="1400" b="1" dirty="0"/>
              <a:t>15.</a:t>
            </a:r>
            <a:r>
              <a:rPr lang="en-US" sz="1400" dirty="0"/>
              <a:t> </a:t>
            </a:r>
            <a:r>
              <a:rPr lang="en-US" sz="1400" dirty="0" err="1"/>
              <a:t>Ixiamas</a:t>
            </a:r>
            <a:r>
              <a:rPr lang="en-US" sz="1400" dirty="0"/>
              <a:t>-San Buenaventura (WB) </a:t>
            </a:r>
            <a:r>
              <a:rPr lang="en-US" sz="1400" b="1" dirty="0">
                <a:highlight>
                  <a:srgbClr val="FFEFBA"/>
                </a:highlight>
              </a:rPr>
              <a:t>16.</a:t>
            </a:r>
            <a:r>
              <a:rPr lang="en-US" sz="1400" dirty="0">
                <a:highlight>
                  <a:srgbClr val="FFEFBA"/>
                </a:highlight>
              </a:rPr>
              <a:t> </a:t>
            </a:r>
            <a:r>
              <a:rPr lang="en-US" sz="1400" dirty="0" err="1">
                <a:highlight>
                  <a:srgbClr val="FFEFBA"/>
                </a:highlight>
              </a:rPr>
              <a:t>Charazani-Tumupasa</a:t>
            </a:r>
            <a:r>
              <a:rPr lang="en-US" sz="1400" dirty="0">
                <a:highlight>
                  <a:srgbClr val="FFEFBA"/>
                </a:highlight>
              </a:rPr>
              <a:t> (China TBD) </a:t>
            </a:r>
            <a:r>
              <a:rPr lang="en-US" sz="1400" b="1" dirty="0">
                <a:highlight>
                  <a:srgbClr val="FFEFBA"/>
                </a:highlight>
              </a:rPr>
              <a:t>17.</a:t>
            </a:r>
            <a:r>
              <a:rPr lang="en-US" sz="1400" dirty="0">
                <a:highlight>
                  <a:srgbClr val="FFEFBA"/>
                </a:highlight>
              </a:rPr>
              <a:t> </a:t>
            </a:r>
            <a:r>
              <a:rPr lang="en-US" sz="1400" dirty="0" err="1">
                <a:highlight>
                  <a:srgbClr val="FFEFBA"/>
                </a:highlight>
              </a:rPr>
              <a:t>Riberalta-Rurrenbaque</a:t>
            </a:r>
            <a:r>
              <a:rPr lang="en-US" sz="1400" dirty="0">
                <a:highlight>
                  <a:srgbClr val="FFEFBA"/>
                </a:highlight>
              </a:rPr>
              <a:t> (CHEXIM) </a:t>
            </a:r>
            <a:r>
              <a:rPr lang="en-US" sz="1400" b="1" dirty="0">
                <a:highlight>
                  <a:srgbClr val="FFEFBA"/>
                </a:highlight>
              </a:rPr>
              <a:t>18.</a:t>
            </a:r>
            <a:r>
              <a:rPr lang="en-US" sz="1400" dirty="0">
                <a:highlight>
                  <a:srgbClr val="FFEFBA"/>
                </a:highlight>
              </a:rPr>
              <a:t> Trinidad-Puerto </a:t>
            </a:r>
            <a:r>
              <a:rPr lang="en-US" sz="1400" dirty="0" err="1">
                <a:highlight>
                  <a:srgbClr val="FFEFBA"/>
                </a:highlight>
              </a:rPr>
              <a:t>Guayaramerín</a:t>
            </a:r>
            <a:r>
              <a:rPr lang="en-US" sz="1400" dirty="0">
                <a:highlight>
                  <a:srgbClr val="FFEFBA"/>
                </a:highlight>
              </a:rPr>
              <a:t>-Río </a:t>
            </a:r>
            <a:r>
              <a:rPr lang="en-US" sz="1400" dirty="0" err="1">
                <a:highlight>
                  <a:srgbClr val="FFEFBA"/>
                </a:highlight>
              </a:rPr>
              <a:t>Mamoré</a:t>
            </a:r>
            <a:r>
              <a:rPr lang="en-US" sz="1400" dirty="0">
                <a:highlight>
                  <a:srgbClr val="FFEFBA"/>
                </a:highlight>
              </a:rPr>
              <a:t> (China TBD)</a:t>
            </a:r>
            <a:r>
              <a:rPr lang="en-US" sz="1400" dirty="0"/>
              <a:t> </a:t>
            </a:r>
            <a:r>
              <a:rPr lang="en-US" sz="1400" b="1" dirty="0"/>
              <a:t>19.</a:t>
            </a:r>
            <a:r>
              <a:rPr lang="en-US" sz="1400" dirty="0"/>
              <a:t> San Borja-San Ignacio de </a:t>
            </a:r>
            <a:r>
              <a:rPr lang="en-US" sz="1400" dirty="0" err="1"/>
              <a:t>Moxos</a:t>
            </a:r>
            <a:r>
              <a:rPr lang="en-US" sz="1400" dirty="0"/>
              <a:t> (CAF) </a:t>
            </a:r>
            <a:r>
              <a:rPr lang="en-US" sz="1400" b="1" dirty="0"/>
              <a:t>20.</a:t>
            </a:r>
            <a:r>
              <a:rPr lang="en-US" sz="1400" dirty="0"/>
              <a:t> Trinidad-Puerto </a:t>
            </a:r>
            <a:r>
              <a:rPr lang="en-US" sz="1400" dirty="0" err="1"/>
              <a:t>Varador</a:t>
            </a:r>
            <a:r>
              <a:rPr lang="en-US" sz="1400" dirty="0"/>
              <a:t> (WB) </a:t>
            </a:r>
            <a:r>
              <a:rPr lang="en-US" sz="1400" b="1" dirty="0"/>
              <a:t>21.</a:t>
            </a:r>
            <a:r>
              <a:rPr lang="en-US" sz="1400" dirty="0"/>
              <a:t> </a:t>
            </a:r>
            <a:r>
              <a:rPr lang="en-US" sz="1400" dirty="0" err="1"/>
              <a:t>Cocota</a:t>
            </a:r>
            <a:r>
              <a:rPr lang="en-US" sz="1400" dirty="0"/>
              <a:t>-Trinidad-San Javier (WB) </a:t>
            </a:r>
            <a:r>
              <a:rPr lang="en-US" sz="1400" b="1" dirty="0">
                <a:highlight>
                  <a:srgbClr val="FFEFBA"/>
                </a:highlight>
              </a:rPr>
              <a:t>22.</a:t>
            </a:r>
            <a:r>
              <a:rPr lang="en-US" sz="1400" dirty="0">
                <a:highlight>
                  <a:srgbClr val="FFEFBA"/>
                </a:highlight>
              </a:rPr>
              <a:t> Santa Rosa-</a:t>
            </a:r>
            <a:r>
              <a:rPr lang="en-US" sz="1400" dirty="0" err="1">
                <a:highlight>
                  <a:srgbClr val="FFEFBA"/>
                </a:highlight>
              </a:rPr>
              <a:t>Piso</a:t>
            </a:r>
            <a:r>
              <a:rPr lang="en-US" sz="1400" dirty="0">
                <a:highlight>
                  <a:srgbClr val="FFEFBA"/>
                </a:highlight>
              </a:rPr>
              <a:t> </a:t>
            </a:r>
            <a:r>
              <a:rPr lang="en-US" sz="1400" dirty="0" err="1">
                <a:highlight>
                  <a:srgbClr val="FFEFBA"/>
                </a:highlight>
              </a:rPr>
              <a:t>Firme</a:t>
            </a:r>
            <a:r>
              <a:rPr lang="en-US" sz="1400" dirty="0">
                <a:highlight>
                  <a:srgbClr val="FFEFBA"/>
                </a:highlight>
              </a:rPr>
              <a:t> (China TBD)</a:t>
            </a:r>
            <a:r>
              <a:rPr lang="en-US" sz="1400" dirty="0"/>
              <a:t> </a:t>
            </a:r>
            <a:r>
              <a:rPr lang="en-US" sz="1400" b="1" dirty="0"/>
              <a:t>23.</a:t>
            </a:r>
            <a:r>
              <a:rPr lang="en-US" sz="1400" dirty="0"/>
              <a:t> </a:t>
            </a:r>
            <a:r>
              <a:rPr lang="en-US" sz="1400" dirty="0" err="1"/>
              <a:t>Achacachi-Escoma</a:t>
            </a:r>
            <a:r>
              <a:rPr lang="en-US" sz="1400" dirty="0"/>
              <a:t> (IDB) 24. La Paz-El Alto (IDB) 25. </a:t>
            </a:r>
            <a:r>
              <a:rPr lang="en-US" sz="1400" dirty="0" err="1"/>
              <a:t>Nazacara</a:t>
            </a:r>
            <a:r>
              <a:rPr lang="en-US" sz="1400" dirty="0"/>
              <a:t>-Santiago de </a:t>
            </a:r>
            <a:r>
              <a:rPr lang="en-US" sz="1400" dirty="0" err="1"/>
              <a:t>Machaca</a:t>
            </a:r>
            <a:r>
              <a:rPr lang="en-US" sz="1400" dirty="0"/>
              <a:t> (IDB) </a:t>
            </a:r>
            <a:r>
              <a:rPr lang="en-US" sz="1400" b="1" dirty="0"/>
              <a:t>26.</a:t>
            </a:r>
            <a:r>
              <a:rPr lang="en-US" sz="1400" dirty="0"/>
              <a:t> Santiago de Machaca-Hito IV (IDB) </a:t>
            </a:r>
            <a:br>
              <a:rPr lang="en-US" sz="1400" dirty="0"/>
            </a:br>
            <a:r>
              <a:rPr lang="en-US" sz="1400" b="1" dirty="0"/>
              <a:t>27.</a:t>
            </a:r>
            <a:r>
              <a:rPr lang="en-US" sz="1400" dirty="0"/>
              <a:t> </a:t>
            </a:r>
            <a:r>
              <a:rPr lang="en-US" sz="1400" dirty="0" err="1"/>
              <a:t>Confital-Bombeo</a:t>
            </a:r>
            <a:r>
              <a:rPr lang="en-US" sz="1400" dirty="0"/>
              <a:t> (CAF) </a:t>
            </a:r>
            <a:r>
              <a:rPr lang="en-US" sz="1400" b="1" dirty="0">
                <a:highlight>
                  <a:srgbClr val="FFEFBA"/>
                </a:highlight>
              </a:rPr>
              <a:t>28.</a:t>
            </a:r>
            <a:r>
              <a:rPr lang="en-US" sz="1400" dirty="0">
                <a:highlight>
                  <a:srgbClr val="FFEFBA"/>
                </a:highlight>
              </a:rPr>
              <a:t> </a:t>
            </a:r>
            <a:r>
              <a:rPr lang="en-US" sz="1400" dirty="0" err="1">
                <a:highlight>
                  <a:srgbClr val="FFEFBA"/>
                </a:highlight>
              </a:rPr>
              <a:t>Colomi</a:t>
            </a:r>
            <a:r>
              <a:rPr lang="en-US" sz="1400" dirty="0">
                <a:highlight>
                  <a:srgbClr val="FFEFBA"/>
                </a:highlight>
              </a:rPr>
              <a:t>-Villa </a:t>
            </a:r>
            <a:r>
              <a:rPr lang="en-US" sz="1400" dirty="0" err="1">
                <a:highlight>
                  <a:srgbClr val="FFEFBA"/>
                </a:highlight>
              </a:rPr>
              <a:t>Tunari</a:t>
            </a:r>
            <a:r>
              <a:rPr lang="en-US" sz="1400" dirty="0">
                <a:highlight>
                  <a:srgbClr val="FFEFBA"/>
                </a:highlight>
              </a:rPr>
              <a:t> (CHEXIM)</a:t>
            </a:r>
            <a:r>
              <a:rPr lang="en-US" sz="1400" dirty="0"/>
              <a:t> </a:t>
            </a:r>
            <a:r>
              <a:rPr lang="en-US" sz="1400" b="1" dirty="0"/>
              <a:t>29.</a:t>
            </a:r>
            <a:r>
              <a:rPr lang="en-US" sz="1400" dirty="0"/>
              <a:t> </a:t>
            </a:r>
            <a:r>
              <a:rPr lang="en-US" sz="1400" dirty="0" err="1"/>
              <a:t>Tarata</a:t>
            </a:r>
            <a:r>
              <a:rPr lang="en-US" sz="1400" dirty="0"/>
              <a:t>-Toro Toro (CAF) </a:t>
            </a:r>
            <a:r>
              <a:rPr lang="en-US" sz="1400" b="1" dirty="0"/>
              <a:t>30.</a:t>
            </a:r>
            <a:r>
              <a:rPr lang="en-US" sz="1400" dirty="0"/>
              <a:t> </a:t>
            </a:r>
            <a:r>
              <a:rPr lang="en-US" sz="1400" dirty="0" err="1"/>
              <a:t>Espinaza-Comarapa</a:t>
            </a:r>
            <a:r>
              <a:rPr lang="en-US" sz="1400" dirty="0"/>
              <a:t> (CAF) </a:t>
            </a:r>
            <a:r>
              <a:rPr lang="en-US" sz="1400" b="1" dirty="0"/>
              <a:t>31.</a:t>
            </a:r>
            <a:r>
              <a:rPr lang="en-US" sz="1400" dirty="0"/>
              <a:t> Puente </a:t>
            </a:r>
            <a:r>
              <a:rPr lang="en-US" sz="1400" dirty="0" err="1"/>
              <a:t>Yapacani</a:t>
            </a:r>
            <a:r>
              <a:rPr lang="en-US" sz="1400" dirty="0"/>
              <a:t>-Puente </a:t>
            </a:r>
            <a:r>
              <a:rPr lang="en-US" sz="1400" dirty="0" err="1"/>
              <a:t>Ichilo</a:t>
            </a:r>
            <a:r>
              <a:rPr lang="en-US" sz="1400" dirty="0"/>
              <a:t> (CAF, IDB) </a:t>
            </a:r>
            <a:r>
              <a:rPr lang="en-US" sz="1400" b="1" dirty="0"/>
              <a:t>32.</a:t>
            </a:r>
            <a:r>
              <a:rPr lang="en-US" sz="1400" dirty="0"/>
              <a:t> Montero-</a:t>
            </a:r>
            <a:r>
              <a:rPr lang="en-US" sz="1400" dirty="0" err="1"/>
              <a:t>Yapacani</a:t>
            </a:r>
            <a:r>
              <a:rPr lang="en-US" sz="1400" dirty="0"/>
              <a:t> (IDB) 33. Okinawa-Los </a:t>
            </a:r>
            <a:r>
              <a:rPr lang="en-US" sz="1400" dirty="0" err="1"/>
              <a:t>Troncos</a:t>
            </a:r>
            <a:r>
              <a:rPr lang="en-US" sz="1400" dirty="0"/>
              <a:t> (IDB) </a:t>
            </a:r>
            <a:r>
              <a:rPr lang="en-US" sz="1400" b="1" dirty="0"/>
              <a:t>34.</a:t>
            </a:r>
            <a:r>
              <a:rPr lang="en-US" sz="1400" dirty="0"/>
              <a:t> La </a:t>
            </a:r>
            <a:r>
              <a:rPr lang="en-US" sz="1400" dirty="0" err="1"/>
              <a:t>Palizada</a:t>
            </a:r>
            <a:r>
              <a:rPr lang="en-US" sz="1400" dirty="0"/>
              <a:t>-Villa </a:t>
            </a:r>
            <a:r>
              <a:rPr lang="en-US" sz="1400" dirty="0" err="1"/>
              <a:t>Granado</a:t>
            </a:r>
            <a:r>
              <a:rPr lang="en-US" sz="1400" dirty="0"/>
              <a:t> (CAF) </a:t>
            </a:r>
            <a:r>
              <a:rPr lang="en-US" sz="1400" b="1" dirty="0"/>
              <a:t>35.</a:t>
            </a:r>
            <a:r>
              <a:rPr lang="en-US" sz="1400" dirty="0"/>
              <a:t> </a:t>
            </a:r>
            <a:r>
              <a:rPr lang="en-US" sz="1400" dirty="0" err="1"/>
              <a:t>Mairana</a:t>
            </a:r>
            <a:r>
              <a:rPr lang="en-US" sz="1400" dirty="0"/>
              <a:t>-Bermejo (IDB) </a:t>
            </a:r>
            <a:r>
              <a:rPr lang="en-US" sz="1400" b="1" dirty="0"/>
              <a:t>36.</a:t>
            </a:r>
            <a:r>
              <a:rPr lang="en-US" sz="1400" dirty="0"/>
              <a:t> Santa Cruz-</a:t>
            </a:r>
            <a:r>
              <a:rPr lang="en-US" sz="1400" dirty="0" err="1"/>
              <a:t>Warnes</a:t>
            </a:r>
            <a:r>
              <a:rPr lang="en-US" sz="1400" dirty="0"/>
              <a:t> (CAF) </a:t>
            </a:r>
            <a:r>
              <a:rPr lang="en-US" sz="1400" b="1" dirty="0"/>
              <a:t>37.</a:t>
            </a:r>
            <a:r>
              <a:rPr lang="en-US" sz="1400" dirty="0"/>
              <a:t> San Jose-San Ignacio (WB) </a:t>
            </a:r>
            <a:r>
              <a:rPr lang="en-US" sz="1400" b="1" dirty="0"/>
              <a:t>38.</a:t>
            </a:r>
            <a:r>
              <a:rPr lang="en-US" sz="1400" dirty="0"/>
              <a:t> </a:t>
            </a:r>
            <a:r>
              <a:rPr lang="en-US" sz="1400" dirty="0" err="1"/>
              <a:t>Tarabuco</a:t>
            </a:r>
            <a:r>
              <a:rPr lang="en-US" sz="1400" dirty="0"/>
              <a:t>-Padilla (CAF) </a:t>
            </a:r>
            <a:r>
              <a:rPr lang="en-US" sz="1400" b="1" dirty="0"/>
              <a:t>39.</a:t>
            </a:r>
            <a:r>
              <a:rPr lang="en-US" sz="1400" dirty="0"/>
              <a:t> Padilla-El Salto (CAF) </a:t>
            </a:r>
            <a:br>
              <a:rPr lang="en-US" sz="1400" dirty="0"/>
            </a:br>
            <a:r>
              <a:rPr lang="en-US" sz="1400" b="1" dirty="0"/>
              <a:t>40.</a:t>
            </a:r>
            <a:r>
              <a:rPr lang="en-US" sz="1400" dirty="0"/>
              <a:t> </a:t>
            </a:r>
            <a:r>
              <a:rPr lang="en-US" sz="1400" dirty="0" err="1"/>
              <a:t>Monteagudo-Ipati</a:t>
            </a:r>
            <a:r>
              <a:rPr lang="en-US" sz="1400" dirty="0"/>
              <a:t> (CAF) </a:t>
            </a:r>
            <a:r>
              <a:rPr lang="en-US" sz="1400" b="1" dirty="0">
                <a:highlight>
                  <a:srgbClr val="FFEFBA"/>
                </a:highlight>
              </a:rPr>
              <a:t>41.</a:t>
            </a:r>
            <a:r>
              <a:rPr lang="en-US" sz="1400" dirty="0">
                <a:highlight>
                  <a:srgbClr val="FFEFBA"/>
                </a:highlight>
              </a:rPr>
              <a:t> El Espino-</a:t>
            </a:r>
            <a:r>
              <a:rPr lang="en-US" sz="1400" dirty="0" err="1">
                <a:highlight>
                  <a:srgbClr val="FFEFBA"/>
                </a:highlight>
              </a:rPr>
              <a:t>Boyuibe</a:t>
            </a:r>
            <a:r>
              <a:rPr lang="en-US" sz="1400" dirty="0">
                <a:highlight>
                  <a:srgbClr val="FFEFBA"/>
                </a:highlight>
              </a:rPr>
              <a:t> (CHEXIM)</a:t>
            </a:r>
            <a:r>
              <a:rPr lang="en-US" sz="1400" dirty="0">
                <a:highlight>
                  <a:srgbClr val="FFE594"/>
                </a:highlight>
              </a:rPr>
              <a:t>.</a:t>
            </a:r>
          </a:p>
          <a:p>
            <a:pPr>
              <a:spcBef>
                <a:spcPts val="600"/>
              </a:spcBef>
            </a:pPr>
            <a:r>
              <a:rPr lang="en-US" sz="1400" b="1" u="sng" dirty="0"/>
              <a:t>OTHER:</a:t>
            </a:r>
            <a:r>
              <a:rPr lang="en-US" sz="1400" dirty="0"/>
              <a:t>  </a:t>
            </a:r>
            <a:r>
              <a:rPr lang="en-US" sz="1400" b="1" dirty="0"/>
              <a:t>E1.</a:t>
            </a:r>
            <a:r>
              <a:rPr lang="en-US" sz="1400" dirty="0"/>
              <a:t> Quito Metro (CAF, EIB, WB) </a:t>
            </a:r>
            <a:r>
              <a:rPr lang="en-US" sz="1400" b="1" dirty="0">
                <a:highlight>
                  <a:srgbClr val="FFEFBA"/>
                </a:highlight>
              </a:rPr>
              <a:t>P1. </a:t>
            </a:r>
            <a:r>
              <a:rPr lang="en-US" sz="1400" dirty="0">
                <a:highlight>
                  <a:srgbClr val="FFEFBA"/>
                </a:highlight>
              </a:rPr>
              <a:t>FETAB Rail (China TBD)</a:t>
            </a:r>
            <a:r>
              <a:rPr lang="en-US" sz="1400" dirty="0"/>
              <a:t> </a:t>
            </a:r>
            <a:r>
              <a:rPr lang="en-US" sz="1400" b="1" dirty="0"/>
              <a:t>P2.</a:t>
            </a:r>
            <a:r>
              <a:rPr lang="en-US" sz="1400" dirty="0"/>
              <a:t> Lima Metro (AFD, CAF, IDB, WB) </a:t>
            </a:r>
            <a:r>
              <a:rPr lang="en-US" sz="1400" b="1" dirty="0">
                <a:highlight>
                  <a:srgbClr val="FFEFBA"/>
                </a:highlight>
              </a:rPr>
              <a:t>P3.</a:t>
            </a:r>
            <a:r>
              <a:rPr lang="en-US" sz="1400" dirty="0">
                <a:highlight>
                  <a:srgbClr val="FFEFBA"/>
                </a:highlight>
              </a:rPr>
              <a:t> FETRAS Rail (China TBD)</a:t>
            </a:r>
            <a:r>
              <a:rPr lang="en-US" sz="1400" dirty="0"/>
              <a:t> </a:t>
            </a:r>
            <a:r>
              <a:rPr lang="en-US" sz="1400" b="1" dirty="0"/>
              <a:t>B1.</a:t>
            </a:r>
            <a:r>
              <a:rPr lang="en-US" sz="1400" dirty="0"/>
              <a:t> </a:t>
            </a:r>
            <a:r>
              <a:rPr lang="en-US" sz="1400" dirty="0" err="1"/>
              <a:t>Rurrenbaque</a:t>
            </a:r>
            <a:r>
              <a:rPr lang="en-US" sz="1400" dirty="0"/>
              <a:t> Airport (WB).</a:t>
            </a:r>
          </a:p>
        </p:txBody>
      </p:sp>
    </p:spTree>
    <p:extLst>
      <p:ext uri="{BB962C8B-B14F-4D97-AF65-F5344CB8AC3E}">
        <p14:creationId xmlns:p14="http://schemas.microsoft.com/office/powerpoint/2010/main" val="1103135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DC1E4B-9AD6-E34D-BCCD-90C756CF7D55}"/>
              </a:ext>
            </a:extLst>
          </p:cNvPr>
          <p:cNvSpPr>
            <a:spLocks noGrp="1"/>
          </p:cNvSpPr>
          <p:nvPr>
            <p:ph type="title"/>
          </p:nvPr>
        </p:nvSpPr>
        <p:spPr>
          <a:xfrm>
            <a:off x="0" y="0"/>
            <a:ext cx="12192000" cy="1143000"/>
          </a:xfrm>
        </p:spPr>
        <p:txBody>
          <a:bodyPr>
            <a:noAutofit/>
          </a:bodyPr>
          <a:lstStyle/>
          <a:p>
            <a:pPr algn="ctr"/>
            <a:r>
              <a:rPr lang="en-AU" sz="4000" b="1" dirty="0">
                <a:solidFill>
                  <a:srgbClr val="BF0002"/>
                </a:solidFill>
              </a:rPr>
              <a:t>DFI-Financed Infrastructure: Environmental Impacts</a:t>
            </a:r>
          </a:p>
        </p:txBody>
      </p:sp>
      <p:sp>
        <p:nvSpPr>
          <p:cNvPr id="9" name="TextBox 8">
            <a:extLst>
              <a:ext uri="{FF2B5EF4-FFF2-40B4-BE49-F238E27FC236}">
                <a16:creationId xmlns:a16="http://schemas.microsoft.com/office/drawing/2014/main" id="{114C4292-B2CF-5E4E-B64C-84BC4C30EE48}"/>
              </a:ext>
            </a:extLst>
          </p:cNvPr>
          <p:cNvSpPr txBox="1"/>
          <p:nvPr/>
        </p:nvSpPr>
        <p:spPr>
          <a:xfrm>
            <a:off x="0" y="1149290"/>
            <a:ext cx="12192000" cy="400110"/>
          </a:xfrm>
          <a:prstGeom prst="rect">
            <a:avLst/>
          </a:prstGeom>
          <a:noFill/>
        </p:spPr>
        <p:txBody>
          <a:bodyPr wrap="square" rtlCol="0">
            <a:spAutoFit/>
          </a:bodyPr>
          <a:lstStyle/>
          <a:p>
            <a:pPr algn="ctr"/>
            <a:r>
              <a:rPr lang="en-US" sz="2000" b="1" i="1" dirty="0"/>
              <a:t>The land surrounding these projects experienced 4 times the deforestation as the rest of the countries</a:t>
            </a:r>
          </a:p>
        </p:txBody>
      </p:sp>
      <p:pic>
        <p:nvPicPr>
          <p:cNvPr id="37" name="Picture 36">
            <a:extLst>
              <a:ext uri="{FF2B5EF4-FFF2-40B4-BE49-F238E27FC236}">
                <a16:creationId xmlns:a16="http://schemas.microsoft.com/office/drawing/2014/main" id="{6BDF92B6-8109-1042-B0EA-83BF19432749}"/>
              </a:ext>
            </a:extLst>
          </p:cNvPr>
          <p:cNvPicPr>
            <a:picLocks noChangeAspect="1"/>
          </p:cNvPicPr>
          <p:nvPr/>
        </p:nvPicPr>
        <p:blipFill rotWithShape="1">
          <a:blip r:embed="rId2">
            <a:extLst>
              <a:ext uri="{28A0092B-C50C-407E-A947-70E740481C1C}">
                <a14:useLocalDpi xmlns:a14="http://schemas.microsoft.com/office/drawing/2010/main" val="0"/>
              </a:ext>
            </a:extLst>
          </a:blip>
          <a:srcRect l="3864" t="10399" r="71261" b="12279"/>
          <a:stretch/>
        </p:blipFill>
        <p:spPr>
          <a:xfrm>
            <a:off x="273000" y="5951914"/>
            <a:ext cx="548640" cy="682293"/>
          </a:xfrm>
          <a:prstGeom prst="rect">
            <a:avLst/>
          </a:prstGeom>
        </p:spPr>
      </p:pic>
      <p:pic>
        <p:nvPicPr>
          <p:cNvPr id="2" name="Picture 1">
            <a:extLst>
              <a:ext uri="{FF2B5EF4-FFF2-40B4-BE49-F238E27FC236}">
                <a16:creationId xmlns:a16="http://schemas.microsoft.com/office/drawing/2014/main" id="{D9B5E291-9C0B-0C45-B9B8-9131B1A5FC09}"/>
              </a:ext>
            </a:extLst>
          </p:cNvPr>
          <p:cNvPicPr>
            <a:picLocks noChangeAspect="1"/>
          </p:cNvPicPr>
          <p:nvPr/>
        </p:nvPicPr>
        <p:blipFill>
          <a:blip r:embed="rId3"/>
          <a:stretch>
            <a:fillRect/>
          </a:stretch>
        </p:blipFill>
        <p:spPr>
          <a:xfrm>
            <a:off x="1524000" y="1549400"/>
            <a:ext cx="9144000" cy="4572000"/>
          </a:xfrm>
          <a:prstGeom prst="rect">
            <a:avLst/>
          </a:prstGeom>
        </p:spPr>
      </p:pic>
      <p:sp>
        <p:nvSpPr>
          <p:cNvPr id="3" name="Rectangle 2">
            <a:extLst>
              <a:ext uri="{FF2B5EF4-FFF2-40B4-BE49-F238E27FC236}">
                <a16:creationId xmlns:a16="http://schemas.microsoft.com/office/drawing/2014/main" id="{CC2F6B81-1D9F-5A47-B726-CFB279FB6A0C}"/>
              </a:ext>
            </a:extLst>
          </p:cNvPr>
          <p:cNvSpPr/>
          <p:nvPr/>
        </p:nvSpPr>
        <p:spPr>
          <a:xfrm>
            <a:off x="1524000" y="6121400"/>
            <a:ext cx="9144000" cy="646331"/>
          </a:xfrm>
          <a:prstGeom prst="rect">
            <a:avLst/>
          </a:prstGeom>
          <a:solidFill>
            <a:srgbClr val="FFFFFF">
              <a:alpha val="50196"/>
            </a:srgbClr>
          </a:solidFill>
        </p:spPr>
        <p:txBody>
          <a:bodyPr wrap="square">
            <a:spAutoFit/>
          </a:bodyPr>
          <a:lstStyle/>
          <a:p>
            <a:r>
              <a:rPr lang="en-US" sz="1200" b="1" dirty="0">
                <a:solidFill>
                  <a:srgbClr val="000000"/>
                </a:solidFill>
                <a:latin typeface="Calibri" panose="020F0502020204030204" pitchFamily="34" charset="0"/>
                <a:ea typeface="Calibri" panose="020F0502020204030204" pitchFamily="34" charset="0"/>
              </a:rPr>
              <a:t>Note: </a:t>
            </a:r>
            <a:r>
              <a:rPr lang="en-US" sz="1200" dirty="0">
                <a:solidFill>
                  <a:srgbClr val="000000"/>
                </a:solidFill>
                <a:latin typeface="Calibri" panose="020F0502020204030204" pitchFamily="34" charset="0"/>
                <a:ea typeface="Calibri" panose="020F0502020204030204" pitchFamily="34" charset="0"/>
              </a:rPr>
              <a:t>“Areas near projects” is defined as territory immediately surrounding infrastructure projects, where the tree cover loss is demonstrably related to the project itself, as measured by a uniform algorithm applied to all projects. This range varies between one and 13 kilometers for the various projects.  For more information, see Ray (2018).</a:t>
            </a:r>
          </a:p>
        </p:txBody>
      </p:sp>
    </p:spTree>
    <p:extLst>
      <p:ext uri="{BB962C8B-B14F-4D97-AF65-F5344CB8AC3E}">
        <p14:creationId xmlns:p14="http://schemas.microsoft.com/office/powerpoint/2010/main" val="3052545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DC1E4B-9AD6-E34D-BCCD-90C756CF7D55}"/>
              </a:ext>
            </a:extLst>
          </p:cNvPr>
          <p:cNvSpPr>
            <a:spLocks noGrp="1"/>
          </p:cNvSpPr>
          <p:nvPr>
            <p:ph type="title"/>
          </p:nvPr>
        </p:nvSpPr>
        <p:spPr>
          <a:xfrm>
            <a:off x="0" y="0"/>
            <a:ext cx="12192000" cy="1143000"/>
          </a:xfrm>
        </p:spPr>
        <p:txBody>
          <a:bodyPr>
            <a:noAutofit/>
          </a:bodyPr>
          <a:lstStyle/>
          <a:p>
            <a:pPr algn="ctr"/>
            <a:r>
              <a:rPr lang="en-AU" sz="4000" b="1" dirty="0">
                <a:solidFill>
                  <a:srgbClr val="BF0002"/>
                </a:solidFill>
              </a:rPr>
              <a:t>Benefits of ESS: Deforestation Isn’t Inevitable</a:t>
            </a:r>
          </a:p>
        </p:txBody>
      </p:sp>
      <p:sp>
        <p:nvSpPr>
          <p:cNvPr id="9" name="TextBox 8">
            <a:extLst>
              <a:ext uri="{FF2B5EF4-FFF2-40B4-BE49-F238E27FC236}">
                <a16:creationId xmlns:a16="http://schemas.microsoft.com/office/drawing/2014/main" id="{114C4292-B2CF-5E4E-B64C-84BC4C30EE48}"/>
              </a:ext>
            </a:extLst>
          </p:cNvPr>
          <p:cNvSpPr txBox="1"/>
          <p:nvPr/>
        </p:nvSpPr>
        <p:spPr>
          <a:xfrm>
            <a:off x="0" y="1149290"/>
            <a:ext cx="12192000" cy="400110"/>
          </a:xfrm>
          <a:prstGeom prst="rect">
            <a:avLst/>
          </a:prstGeom>
          <a:noFill/>
        </p:spPr>
        <p:txBody>
          <a:bodyPr wrap="square" rtlCol="0">
            <a:spAutoFit/>
          </a:bodyPr>
          <a:lstStyle/>
          <a:p>
            <a:pPr algn="ctr"/>
            <a:r>
              <a:rPr lang="en-US" sz="2000" b="1" i="1" dirty="0"/>
              <a:t>Where either governments or DFIs have required prior consultation, less deforestation has occurred</a:t>
            </a:r>
          </a:p>
        </p:txBody>
      </p:sp>
      <p:pic>
        <p:nvPicPr>
          <p:cNvPr id="37" name="Picture 36">
            <a:extLst>
              <a:ext uri="{FF2B5EF4-FFF2-40B4-BE49-F238E27FC236}">
                <a16:creationId xmlns:a16="http://schemas.microsoft.com/office/drawing/2014/main" id="{6BDF92B6-8109-1042-B0EA-83BF19432749}"/>
              </a:ext>
            </a:extLst>
          </p:cNvPr>
          <p:cNvPicPr>
            <a:picLocks noChangeAspect="1"/>
          </p:cNvPicPr>
          <p:nvPr/>
        </p:nvPicPr>
        <p:blipFill rotWithShape="1">
          <a:blip r:embed="rId2">
            <a:extLst>
              <a:ext uri="{28A0092B-C50C-407E-A947-70E740481C1C}">
                <a14:useLocalDpi xmlns:a14="http://schemas.microsoft.com/office/drawing/2010/main" val="0"/>
              </a:ext>
            </a:extLst>
          </a:blip>
          <a:srcRect l="3864" t="10399" r="71261" b="12279"/>
          <a:stretch/>
        </p:blipFill>
        <p:spPr>
          <a:xfrm>
            <a:off x="273000" y="5951914"/>
            <a:ext cx="548640" cy="682293"/>
          </a:xfrm>
          <a:prstGeom prst="rect">
            <a:avLst/>
          </a:prstGeom>
        </p:spPr>
      </p:pic>
      <p:sp>
        <p:nvSpPr>
          <p:cNvPr id="3" name="Rectangle 2">
            <a:extLst>
              <a:ext uri="{FF2B5EF4-FFF2-40B4-BE49-F238E27FC236}">
                <a16:creationId xmlns:a16="http://schemas.microsoft.com/office/drawing/2014/main" id="{CC2F6B81-1D9F-5A47-B726-CFB279FB6A0C}"/>
              </a:ext>
            </a:extLst>
          </p:cNvPr>
          <p:cNvSpPr/>
          <p:nvPr/>
        </p:nvSpPr>
        <p:spPr>
          <a:xfrm>
            <a:off x="1524000" y="6121400"/>
            <a:ext cx="9144000" cy="646331"/>
          </a:xfrm>
          <a:prstGeom prst="rect">
            <a:avLst/>
          </a:prstGeom>
          <a:solidFill>
            <a:srgbClr val="FFFFFF">
              <a:alpha val="50196"/>
            </a:srgbClr>
          </a:solidFill>
        </p:spPr>
        <p:txBody>
          <a:bodyPr wrap="square">
            <a:spAutoFit/>
          </a:bodyPr>
          <a:lstStyle/>
          <a:p>
            <a:r>
              <a:rPr lang="en-US" sz="1200" b="1" dirty="0">
                <a:solidFill>
                  <a:srgbClr val="000000"/>
                </a:solidFill>
                <a:latin typeface="Calibri" panose="020F0502020204030204" pitchFamily="34" charset="0"/>
                <a:ea typeface="Calibri" panose="020F0502020204030204" pitchFamily="34" charset="0"/>
              </a:rPr>
              <a:t>Note: </a:t>
            </a:r>
            <a:r>
              <a:rPr lang="en-US" sz="1200" dirty="0">
                <a:solidFill>
                  <a:srgbClr val="000000"/>
                </a:solidFill>
                <a:latin typeface="Calibri" panose="020F0502020204030204" pitchFamily="34" charset="0"/>
                <a:ea typeface="Calibri" panose="020F0502020204030204" pitchFamily="34" charset="0"/>
              </a:rPr>
              <a:t>“Areas near projects” is defined as territory immediately surrounding infrastructure projects, where the tree cover loss is demonstrably related to the project itself, as measured by a uniform algorithm applied to all projects. This range varies between one and 13 kilometers for the various projects.  For more information, see Ray (2018).</a:t>
            </a:r>
          </a:p>
        </p:txBody>
      </p:sp>
      <p:pic>
        <p:nvPicPr>
          <p:cNvPr id="4" name="Picture 3">
            <a:extLst>
              <a:ext uri="{FF2B5EF4-FFF2-40B4-BE49-F238E27FC236}">
                <a16:creationId xmlns:a16="http://schemas.microsoft.com/office/drawing/2014/main" id="{40F3E3B3-C596-6E4F-8CE4-CD14B4EBAA2C}"/>
              </a:ext>
            </a:extLst>
          </p:cNvPr>
          <p:cNvPicPr>
            <a:picLocks noChangeAspect="1"/>
          </p:cNvPicPr>
          <p:nvPr/>
        </p:nvPicPr>
        <p:blipFill>
          <a:blip r:embed="rId3"/>
          <a:stretch>
            <a:fillRect/>
          </a:stretch>
        </p:blipFill>
        <p:spPr>
          <a:xfrm>
            <a:off x="1524000" y="1549400"/>
            <a:ext cx="9144000" cy="4572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59614" y="6521510"/>
            <a:ext cx="1932385" cy="33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643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DC1E4B-9AD6-E34D-BCCD-90C756CF7D55}"/>
              </a:ext>
            </a:extLst>
          </p:cNvPr>
          <p:cNvSpPr>
            <a:spLocks noGrp="1"/>
          </p:cNvSpPr>
          <p:nvPr>
            <p:ph type="title"/>
          </p:nvPr>
        </p:nvSpPr>
        <p:spPr>
          <a:xfrm>
            <a:off x="0" y="0"/>
            <a:ext cx="12192000" cy="1143000"/>
          </a:xfrm>
        </p:spPr>
        <p:txBody>
          <a:bodyPr>
            <a:noAutofit/>
          </a:bodyPr>
          <a:lstStyle/>
          <a:p>
            <a:pPr algn="ctr"/>
            <a:r>
              <a:rPr lang="en-AU" sz="4000" b="1" dirty="0">
                <a:solidFill>
                  <a:srgbClr val="BF0002"/>
                </a:solidFill>
              </a:rPr>
              <a:t>Limitations of Safeguards</a:t>
            </a:r>
          </a:p>
        </p:txBody>
      </p:sp>
      <p:sp>
        <p:nvSpPr>
          <p:cNvPr id="11" name="Content Placeholder 7">
            <a:extLst>
              <a:ext uri="{FF2B5EF4-FFF2-40B4-BE49-F238E27FC236}">
                <a16:creationId xmlns:a16="http://schemas.microsoft.com/office/drawing/2014/main" id="{9D686C4C-A1A0-3A48-961D-C5DFDBB63EAA}"/>
              </a:ext>
            </a:extLst>
          </p:cNvPr>
          <p:cNvSpPr>
            <a:spLocks noGrp="1"/>
          </p:cNvSpPr>
          <p:nvPr>
            <p:ph idx="1"/>
          </p:nvPr>
        </p:nvSpPr>
        <p:spPr>
          <a:xfrm>
            <a:off x="821640" y="1143000"/>
            <a:ext cx="10515600" cy="5056322"/>
          </a:xfrm>
          <a:solidFill>
            <a:srgbClr val="FFFFFF">
              <a:alpha val="50196"/>
            </a:srgbClr>
          </a:solidFill>
        </p:spPr>
        <p:txBody>
          <a:bodyPr>
            <a:normAutofit/>
          </a:bodyPr>
          <a:lstStyle/>
          <a:p>
            <a:pPr marL="0" indent="0">
              <a:buNone/>
            </a:pPr>
            <a:r>
              <a:rPr lang="en-US" sz="3200" dirty="0"/>
              <a:t>DFIs and governments have fallen short in 3 areas:</a:t>
            </a:r>
          </a:p>
          <a:p>
            <a:pPr marL="514350" indent="-514350">
              <a:buAutoNum type="arabicPeriod"/>
            </a:pPr>
            <a:r>
              <a:rPr lang="en-US" sz="3200" dirty="0"/>
              <a:t>Stakeholder engagement</a:t>
            </a:r>
          </a:p>
          <a:p>
            <a:pPr lvl="1" algn="just"/>
            <a:r>
              <a:rPr lang="en-US" dirty="0"/>
              <a:t>Including </a:t>
            </a:r>
            <a:r>
              <a:rPr lang="en-US" i="1" dirty="0">
                <a:solidFill>
                  <a:srgbClr val="BB0F2F"/>
                </a:solidFill>
              </a:rPr>
              <a:t>indigenous</a:t>
            </a:r>
            <a:r>
              <a:rPr lang="en-US" dirty="0"/>
              <a:t> and </a:t>
            </a:r>
            <a:r>
              <a:rPr lang="en-US" i="1" dirty="0">
                <a:solidFill>
                  <a:srgbClr val="BB0F2F"/>
                </a:solidFill>
              </a:rPr>
              <a:t>non-indigenous</a:t>
            </a:r>
            <a:r>
              <a:rPr lang="en-US" dirty="0"/>
              <a:t> communities</a:t>
            </a:r>
          </a:p>
          <a:p>
            <a:pPr marL="514350" indent="-514350">
              <a:buAutoNum type="arabicPeriod"/>
            </a:pPr>
            <a:r>
              <a:rPr lang="en-US" sz="3200" dirty="0"/>
              <a:t>Comprehensive environmental planning</a:t>
            </a:r>
          </a:p>
          <a:p>
            <a:pPr lvl="1"/>
            <a:r>
              <a:rPr lang="en-US" dirty="0"/>
              <a:t>Planning for </a:t>
            </a:r>
            <a:r>
              <a:rPr lang="en-US" i="1" dirty="0">
                <a:solidFill>
                  <a:srgbClr val="BB0F2F"/>
                </a:solidFill>
              </a:rPr>
              <a:t>indirect</a:t>
            </a:r>
            <a:r>
              <a:rPr lang="en-US" i="1" dirty="0"/>
              <a:t> </a:t>
            </a:r>
            <a:r>
              <a:rPr lang="en-US" dirty="0"/>
              <a:t>as well as </a:t>
            </a:r>
            <a:r>
              <a:rPr lang="en-US" i="1" dirty="0">
                <a:solidFill>
                  <a:srgbClr val="BB0F2F"/>
                </a:solidFill>
              </a:rPr>
              <a:t>direct</a:t>
            </a:r>
            <a:r>
              <a:rPr lang="en-US" i="1" dirty="0"/>
              <a:t> </a:t>
            </a:r>
            <a:r>
              <a:rPr lang="en-US" dirty="0"/>
              <a:t>risks</a:t>
            </a:r>
          </a:p>
          <a:p>
            <a:pPr lvl="1"/>
            <a:r>
              <a:rPr lang="en-US" dirty="0"/>
              <a:t>Considering impacts of an </a:t>
            </a:r>
            <a:r>
              <a:rPr lang="en-US" i="1" dirty="0">
                <a:solidFill>
                  <a:srgbClr val="BB0F2F"/>
                </a:solidFill>
              </a:rPr>
              <a:t>entire</a:t>
            </a:r>
            <a:r>
              <a:rPr lang="en-US" i="1" dirty="0"/>
              <a:t> </a:t>
            </a:r>
            <a:r>
              <a:rPr lang="en-US" dirty="0"/>
              <a:t>project, not just </a:t>
            </a:r>
            <a:r>
              <a:rPr lang="en-US" i="1" dirty="0">
                <a:solidFill>
                  <a:srgbClr val="BB0F2F"/>
                </a:solidFill>
              </a:rPr>
              <a:t>segments</a:t>
            </a:r>
          </a:p>
          <a:p>
            <a:pPr marL="514350" indent="-514350">
              <a:buAutoNum type="arabicPeriod"/>
            </a:pPr>
            <a:r>
              <a:rPr lang="en-US" sz="3200" dirty="0"/>
              <a:t>Transparency and accountability</a:t>
            </a:r>
          </a:p>
          <a:p>
            <a:pPr lvl="1"/>
            <a:r>
              <a:rPr lang="en-US" i="1" dirty="0">
                <a:solidFill>
                  <a:srgbClr val="BB0F2F"/>
                </a:solidFill>
              </a:rPr>
              <a:t>Clear commitments </a:t>
            </a:r>
            <a:r>
              <a:rPr lang="en-US" dirty="0"/>
              <a:t>on employment and investment</a:t>
            </a:r>
          </a:p>
          <a:p>
            <a:pPr lvl="1"/>
            <a:r>
              <a:rPr lang="en-US" dirty="0"/>
              <a:t>Public, transparent </a:t>
            </a:r>
            <a:r>
              <a:rPr lang="en-US" i="1" dirty="0">
                <a:solidFill>
                  <a:srgbClr val="BB0F2F"/>
                </a:solidFill>
              </a:rPr>
              <a:t>bidding</a:t>
            </a:r>
            <a:r>
              <a:rPr lang="en-US" dirty="0"/>
              <a:t> and contractor selection</a:t>
            </a:r>
          </a:p>
          <a:p>
            <a:pPr lvl="1"/>
            <a:r>
              <a:rPr lang="en-US" dirty="0"/>
              <a:t>Continued environmental and labor </a:t>
            </a:r>
            <a:r>
              <a:rPr lang="en-US" i="1" dirty="0">
                <a:solidFill>
                  <a:srgbClr val="BB0F2F"/>
                </a:solidFill>
              </a:rPr>
              <a:t>monitoring</a:t>
            </a:r>
            <a:r>
              <a:rPr lang="en-US" dirty="0"/>
              <a:t>, land titling</a:t>
            </a:r>
          </a:p>
          <a:p>
            <a:pPr lvl="1"/>
            <a:endParaRPr lang="en-US" dirty="0"/>
          </a:p>
          <a:p>
            <a:pPr marL="971550" lvl="1" indent="-514350">
              <a:buAutoNum type="arabicPeriod"/>
            </a:pPr>
            <a:endParaRPr lang="en-US" sz="2800" dirty="0"/>
          </a:p>
          <a:p>
            <a:pPr marL="971550" lvl="1" indent="-514350">
              <a:buAutoNum type="arabicPeriod"/>
            </a:pPr>
            <a:endParaRPr lang="en-US" sz="2800" dirty="0"/>
          </a:p>
        </p:txBody>
      </p:sp>
      <p:pic>
        <p:nvPicPr>
          <p:cNvPr id="37" name="Picture 36">
            <a:extLst>
              <a:ext uri="{FF2B5EF4-FFF2-40B4-BE49-F238E27FC236}">
                <a16:creationId xmlns:a16="http://schemas.microsoft.com/office/drawing/2014/main" id="{6BDF92B6-8109-1042-B0EA-83BF19432749}"/>
              </a:ext>
            </a:extLst>
          </p:cNvPr>
          <p:cNvPicPr>
            <a:picLocks noChangeAspect="1"/>
          </p:cNvPicPr>
          <p:nvPr/>
        </p:nvPicPr>
        <p:blipFill rotWithShape="1">
          <a:blip r:embed="rId2">
            <a:extLst>
              <a:ext uri="{28A0092B-C50C-407E-A947-70E740481C1C}">
                <a14:useLocalDpi xmlns:a14="http://schemas.microsoft.com/office/drawing/2010/main" val="0"/>
              </a:ext>
            </a:extLst>
          </a:blip>
          <a:srcRect l="3864" t="10399" r="71261" b="12279"/>
          <a:stretch/>
        </p:blipFill>
        <p:spPr>
          <a:xfrm>
            <a:off x="273000" y="5951914"/>
            <a:ext cx="548640" cy="682293"/>
          </a:xfrm>
          <a:prstGeom prst="rect">
            <a:avLst/>
          </a:prstGeom>
        </p:spPr>
      </p:pic>
      <p:pic>
        <p:nvPicPr>
          <p:cNvPr id="2" name="Picture 1" descr="A close up of a logo&#10;&#10;Description generated with very high confidence">
            <a:extLst>
              <a:ext uri="{FF2B5EF4-FFF2-40B4-BE49-F238E27FC236}">
                <a16:creationId xmlns:a16="http://schemas.microsoft.com/office/drawing/2014/main" id="{31EC095C-FDFC-4373-A4C3-9C9DAF3D62FB}"/>
              </a:ext>
            </a:extLst>
          </p:cNvPr>
          <p:cNvPicPr>
            <a:picLocks noChangeAspect="1"/>
          </p:cNvPicPr>
          <p:nvPr/>
        </p:nvPicPr>
        <p:blipFill rotWithShape="1">
          <a:blip r:embed="rId3">
            <a:extLst>
              <a:ext uri="{28A0092B-C50C-407E-A947-70E740481C1C}">
                <a14:useLocalDpi xmlns:a14="http://schemas.microsoft.com/office/drawing/2010/main" val="0"/>
              </a:ext>
            </a:extLst>
          </a:blip>
          <a:srcRect t="26209" r="25667" b="21154"/>
          <a:stretch/>
        </p:blipFill>
        <p:spPr bwMode="auto">
          <a:xfrm>
            <a:off x="9220009" y="6267014"/>
            <a:ext cx="2829699" cy="34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567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95D9-08D6-2548-9AC9-724057FB7AA6}"/>
              </a:ext>
            </a:extLst>
          </p:cNvPr>
          <p:cNvSpPr>
            <a:spLocks noGrp="1"/>
          </p:cNvSpPr>
          <p:nvPr>
            <p:ph type="ctrTitle"/>
          </p:nvPr>
        </p:nvSpPr>
        <p:spPr>
          <a:xfrm>
            <a:off x="1053883" y="3822492"/>
            <a:ext cx="10275377" cy="1559361"/>
          </a:xfrm>
        </p:spPr>
        <p:txBody>
          <a:bodyPr anchor="t">
            <a:normAutofit fontScale="90000"/>
          </a:bodyPr>
          <a:lstStyle/>
          <a:p>
            <a:pPr>
              <a:lnSpc>
                <a:spcPct val="100000"/>
              </a:lnSpc>
            </a:pPr>
            <a:r>
              <a:rPr lang="en-US" b="1" dirty="0">
                <a:ln w="3175">
                  <a:solidFill>
                    <a:srgbClr val="E9ECEE"/>
                  </a:solidFill>
                </a:ln>
                <a:solidFill>
                  <a:srgbClr val="BB0F2F"/>
                </a:solidFill>
                <a:latin typeface="+mn-lt"/>
              </a:rPr>
              <a:t>CVIS Highway, Routes 2-4</a:t>
            </a:r>
            <a:br>
              <a:rPr lang="en-US" b="1" dirty="0">
                <a:ln w="3175">
                  <a:solidFill>
                    <a:srgbClr val="E9ECEE"/>
                  </a:solidFill>
                </a:ln>
                <a:solidFill>
                  <a:srgbClr val="BB0F2F"/>
                </a:solidFill>
                <a:latin typeface="+mn-lt"/>
              </a:rPr>
            </a:br>
            <a:r>
              <a:rPr lang="en-US" b="1" dirty="0" err="1">
                <a:ln w="3175">
                  <a:solidFill>
                    <a:srgbClr val="E9ECEE"/>
                  </a:solidFill>
                </a:ln>
                <a:solidFill>
                  <a:srgbClr val="BB0F2F"/>
                </a:solidFill>
                <a:latin typeface="+mn-lt"/>
              </a:rPr>
              <a:t>Inambari</a:t>
            </a:r>
            <a:r>
              <a:rPr lang="en-US" b="1" dirty="0">
                <a:ln w="3175">
                  <a:solidFill>
                    <a:srgbClr val="E9ECEE"/>
                  </a:solidFill>
                </a:ln>
                <a:solidFill>
                  <a:srgbClr val="BB0F2F"/>
                </a:solidFill>
                <a:latin typeface="+mn-lt"/>
              </a:rPr>
              <a:t> Dam</a:t>
            </a:r>
            <a:br>
              <a:rPr lang="en-US" b="1" dirty="0">
                <a:ln>
                  <a:solidFill>
                    <a:schemeClr val="bg1"/>
                  </a:solidFill>
                </a:ln>
                <a:solidFill>
                  <a:srgbClr val="BB0F2F"/>
                </a:solidFill>
                <a:latin typeface="+mn-lt"/>
              </a:rPr>
            </a:br>
            <a:endParaRPr lang="en-US" b="1" dirty="0">
              <a:ln>
                <a:solidFill>
                  <a:schemeClr val="bg1"/>
                </a:solidFill>
              </a:ln>
              <a:solidFill>
                <a:srgbClr val="BB0F2F"/>
              </a:solidFill>
              <a:latin typeface="+mn-lt"/>
            </a:endParaRPr>
          </a:p>
        </p:txBody>
      </p:sp>
      <p:grpSp>
        <p:nvGrpSpPr>
          <p:cNvPr id="32" name="Group 31">
            <a:extLst>
              <a:ext uri="{FF2B5EF4-FFF2-40B4-BE49-F238E27FC236}">
                <a16:creationId xmlns:a16="http://schemas.microsoft.com/office/drawing/2014/main" id="{0B172B27-7F3A-5848-B787-ADD7DD5D6BBB}"/>
              </a:ext>
            </a:extLst>
          </p:cNvPr>
          <p:cNvGrpSpPr/>
          <p:nvPr/>
        </p:nvGrpSpPr>
        <p:grpSpPr>
          <a:xfrm>
            <a:off x="10644512" y="349992"/>
            <a:ext cx="1321550" cy="484223"/>
            <a:chOff x="673440" y="-1650380"/>
            <a:chExt cx="2601240" cy="953109"/>
          </a:xfrm>
        </p:grpSpPr>
        <p:sp>
          <p:nvSpPr>
            <p:cNvPr id="33" name="Rectangle 32">
              <a:extLst>
                <a:ext uri="{FF2B5EF4-FFF2-40B4-BE49-F238E27FC236}">
                  <a16:creationId xmlns:a16="http://schemas.microsoft.com/office/drawing/2014/main" id="{00E6BAD5-9FAF-3B4C-A86B-0357E15774ED}"/>
                </a:ext>
              </a:extLst>
            </p:cNvPr>
            <p:cNvSpPr/>
            <p:nvPr/>
          </p:nvSpPr>
          <p:spPr>
            <a:xfrm>
              <a:off x="673440" y="-1650378"/>
              <a:ext cx="2601240" cy="953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112" tIns="67056" rIns="134112" bIns="67056" numCol="1" spcCol="0" rtlCol="0" fromWordArt="0" anchor="ctr" anchorCtr="0" forceAA="0" compatLnSpc="1">
              <a:prstTxWarp prst="textNoShape">
                <a:avLst/>
              </a:prstTxWarp>
              <a:noAutofit/>
            </a:bodyPr>
            <a:lstStyle/>
            <a:p>
              <a:pPr algn="ctr"/>
              <a:endParaRPr lang="en-US" sz="2640"/>
            </a:p>
          </p:txBody>
        </p:sp>
        <p:pic>
          <p:nvPicPr>
            <p:cNvPr id="34" name="Picture 33">
              <a:extLst>
                <a:ext uri="{FF2B5EF4-FFF2-40B4-BE49-F238E27FC236}">
                  <a16:creationId xmlns:a16="http://schemas.microsoft.com/office/drawing/2014/main" id="{E18A1632-E452-2C4D-822C-EDE292BE93B9}"/>
                </a:ext>
              </a:extLst>
            </p:cNvPr>
            <p:cNvPicPr>
              <a:picLocks noChangeAspect="1"/>
            </p:cNvPicPr>
            <p:nvPr/>
          </p:nvPicPr>
          <p:blipFill rotWithShape="1">
            <a:blip r:embed="rId3"/>
            <a:srcRect l="22322" t="27953" r="21869" b="30584"/>
            <a:stretch/>
          </p:blipFill>
          <p:spPr>
            <a:xfrm>
              <a:off x="673440" y="-1650380"/>
              <a:ext cx="2601240" cy="953107"/>
            </a:xfrm>
            <a:prstGeom prst="rect">
              <a:avLst/>
            </a:prstGeom>
          </p:spPr>
        </p:pic>
      </p:grpSp>
      <p:grpSp>
        <p:nvGrpSpPr>
          <p:cNvPr id="35" name="Group 34">
            <a:extLst>
              <a:ext uri="{FF2B5EF4-FFF2-40B4-BE49-F238E27FC236}">
                <a16:creationId xmlns:a16="http://schemas.microsoft.com/office/drawing/2014/main" id="{DB673ECC-8DB0-2D4C-95AA-30A875270ECF}"/>
              </a:ext>
            </a:extLst>
          </p:cNvPr>
          <p:cNvGrpSpPr>
            <a:grpSpLocks noChangeAspect="1"/>
          </p:cNvGrpSpPr>
          <p:nvPr/>
        </p:nvGrpSpPr>
        <p:grpSpPr>
          <a:xfrm>
            <a:off x="755137" y="5519560"/>
            <a:ext cx="687760" cy="950976"/>
            <a:chOff x="576943" y="957943"/>
            <a:chExt cx="881743" cy="1219200"/>
          </a:xfrm>
        </p:grpSpPr>
        <p:sp>
          <p:nvSpPr>
            <p:cNvPr id="36" name="Rectangle 35">
              <a:extLst>
                <a:ext uri="{FF2B5EF4-FFF2-40B4-BE49-F238E27FC236}">
                  <a16:creationId xmlns:a16="http://schemas.microsoft.com/office/drawing/2014/main" id="{338F6C54-2892-3845-927D-F375950D45D3}"/>
                </a:ext>
              </a:extLst>
            </p:cNvPr>
            <p:cNvSpPr/>
            <p:nvPr/>
          </p:nvSpPr>
          <p:spPr>
            <a:xfrm>
              <a:off x="576943" y="957943"/>
              <a:ext cx="88174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https://www.flacso.edu.ec/portal/themes/Flacso/images/logo.png">
              <a:extLst>
                <a:ext uri="{FF2B5EF4-FFF2-40B4-BE49-F238E27FC236}">
                  <a16:creationId xmlns:a16="http://schemas.microsoft.com/office/drawing/2014/main" id="{7CD19685-9954-B04B-AA3C-EB972DB09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14" y="977922"/>
              <a:ext cx="865124" cy="117019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7">
            <a:extLst>
              <a:ext uri="{FF2B5EF4-FFF2-40B4-BE49-F238E27FC236}">
                <a16:creationId xmlns:a16="http://schemas.microsoft.com/office/drawing/2014/main" id="{34CADE41-06C5-2348-8CD6-F4CB6C557CA7}"/>
              </a:ext>
            </a:extLst>
          </p:cNvPr>
          <p:cNvPicPr>
            <a:picLocks noChangeAspect="1"/>
          </p:cNvPicPr>
          <p:nvPr/>
        </p:nvPicPr>
        <p:blipFill rotWithShape="1">
          <a:blip r:embed="rId5"/>
          <a:srcRect t="27722" b="26461"/>
          <a:stretch/>
        </p:blipFill>
        <p:spPr>
          <a:xfrm>
            <a:off x="10594186" y="6059056"/>
            <a:ext cx="1320188" cy="411480"/>
          </a:xfrm>
          <a:prstGeom prst="rect">
            <a:avLst/>
          </a:prstGeom>
        </p:spPr>
      </p:pic>
      <p:sp>
        <p:nvSpPr>
          <p:cNvPr id="3" name="TextBox 2">
            <a:extLst>
              <a:ext uri="{FF2B5EF4-FFF2-40B4-BE49-F238E27FC236}">
                <a16:creationId xmlns:a16="http://schemas.microsoft.com/office/drawing/2014/main" id="{BC305610-B2AE-BA4B-8FB0-6F7797DC2B3E}"/>
              </a:ext>
            </a:extLst>
          </p:cNvPr>
          <p:cNvSpPr txBox="1"/>
          <p:nvPr/>
        </p:nvSpPr>
        <p:spPr>
          <a:xfrm>
            <a:off x="2523083" y="3361619"/>
            <a:ext cx="1054071" cy="646331"/>
          </a:xfrm>
          <a:prstGeom prst="rect">
            <a:avLst/>
          </a:prstGeom>
          <a:noFill/>
        </p:spPr>
        <p:txBody>
          <a:bodyPr wrap="none" rtlCol="0">
            <a:spAutoFit/>
          </a:bodyPr>
          <a:lstStyle/>
          <a:p>
            <a:r>
              <a:rPr lang="en-US" sz="3600" b="1" i="1" dirty="0">
                <a:solidFill>
                  <a:schemeClr val="bg1"/>
                </a:solidFill>
              </a:rPr>
              <a:t>Peru</a:t>
            </a:r>
          </a:p>
        </p:txBody>
      </p:sp>
      <p:pic>
        <p:nvPicPr>
          <p:cNvPr id="13" name="Picture 12" descr="A close up of a logo&#10;&#10;Description generated with very high confidence">
            <a:extLst>
              <a:ext uri="{FF2B5EF4-FFF2-40B4-BE49-F238E27FC236}">
                <a16:creationId xmlns:a16="http://schemas.microsoft.com/office/drawing/2014/main" id="{F327B11C-3AE9-6445-9E78-56E46605C62D}"/>
              </a:ext>
            </a:extLst>
          </p:cNvPr>
          <p:cNvPicPr>
            <a:picLocks noChangeAspect="1"/>
          </p:cNvPicPr>
          <p:nvPr/>
        </p:nvPicPr>
        <p:blipFill rotWithShape="1">
          <a:blip r:embed="rId6">
            <a:extLst>
              <a:ext uri="{28A0092B-C50C-407E-A947-70E740481C1C}">
                <a14:useLocalDpi xmlns:a14="http://schemas.microsoft.com/office/drawing/2010/main" val="0"/>
              </a:ext>
            </a:extLst>
          </a:blip>
          <a:srcRect t="26209" r="25667" b="21154"/>
          <a:stretch/>
        </p:blipFill>
        <p:spPr bwMode="auto">
          <a:xfrm>
            <a:off x="253811" y="348813"/>
            <a:ext cx="2829699" cy="34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818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E" sz="4000" b="1" dirty="0" err="1">
                <a:solidFill>
                  <a:srgbClr val="BB0F2F"/>
                </a:solidFill>
                <a:latin typeface="+mn-lt"/>
              </a:rPr>
              <a:t>Introduction</a:t>
            </a:r>
            <a:endParaRPr lang="es-PE" sz="4000" b="1" dirty="0">
              <a:solidFill>
                <a:srgbClr val="BB0F2F"/>
              </a:solidFill>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25804" y="-111360"/>
            <a:ext cx="5022760" cy="7101145"/>
          </a:xfrm>
        </p:spPr>
      </p:pic>
      <p:sp>
        <p:nvSpPr>
          <p:cNvPr id="5" name="TextBox 4"/>
          <p:cNvSpPr txBox="1"/>
          <p:nvPr/>
        </p:nvSpPr>
        <p:spPr>
          <a:xfrm>
            <a:off x="502277" y="1462088"/>
            <a:ext cx="6323527" cy="4247317"/>
          </a:xfrm>
          <a:prstGeom prst="rect">
            <a:avLst/>
          </a:prstGeom>
          <a:solidFill>
            <a:srgbClr val="FFFFFF">
              <a:alpha val="50196"/>
            </a:srgbClr>
          </a:solidFill>
        </p:spPr>
        <p:txBody>
          <a:bodyPr wrap="square" rtlCol="0">
            <a:spAutoFit/>
          </a:bodyPr>
          <a:lstStyle/>
          <a:p>
            <a:pPr marL="285750" indent="-285750">
              <a:buFont typeface="Arial" panose="020B0604020202020204" pitchFamily="34" charset="0"/>
              <a:buChar char="•"/>
            </a:pPr>
            <a:r>
              <a:rPr lang="en-US" sz="2800" dirty="0"/>
              <a:t>South Interoceanic Highway, segments 2, 3 and 4 (CAF and the Peruvian state)</a:t>
            </a:r>
          </a:p>
          <a:p>
            <a:pPr marL="285750" indent="-285750">
              <a:buFont typeface="Arial" panose="020B0604020202020204" pitchFamily="34" charset="0"/>
              <a:buChar char="•"/>
            </a:pPr>
            <a:r>
              <a:rPr lang="en-US" sz="2800" dirty="0" err="1"/>
              <a:t>Inambari</a:t>
            </a:r>
            <a:r>
              <a:rPr lang="en-US" sz="2800" dirty="0"/>
              <a:t> Dam (not built, expected funding from BNDES)</a:t>
            </a:r>
          </a:p>
          <a:p>
            <a:pPr marL="285750" indent="-285750">
              <a:buFont typeface="Arial" panose="020B0604020202020204" pitchFamily="34" charset="0"/>
              <a:buChar char="•"/>
            </a:pPr>
            <a:r>
              <a:rPr lang="en-US" sz="2800" dirty="0"/>
              <a:t>The dam would have flooded 100km of the highway</a:t>
            </a:r>
          </a:p>
          <a:p>
            <a:pPr marL="285750" indent="-285750">
              <a:buFont typeface="Arial" panose="020B0604020202020204" pitchFamily="34" charset="0"/>
              <a:buChar char="•"/>
            </a:pPr>
            <a:r>
              <a:rPr lang="en-US" sz="2800" dirty="0"/>
              <a:t>The role of ESS and how effective they were to guarantee sustainable development</a:t>
            </a:r>
          </a:p>
          <a:p>
            <a:endParaRPr lang="en-US" dirty="0"/>
          </a:p>
        </p:txBody>
      </p:sp>
    </p:spTree>
    <p:extLst>
      <p:ext uri="{BB962C8B-B14F-4D97-AF65-F5344CB8AC3E}">
        <p14:creationId xmlns:p14="http://schemas.microsoft.com/office/powerpoint/2010/main" val="2299231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E" sz="4000" b="1" dirty="0" err="1">
                <a:solidFill>
                  <a:srgbClr val="BB0F2F"/>
                </a:solidFill>
                <a:latin typeface="+mn-lt"/>
              </a:rPr>
              <a:t>The</a:t>
            </a:r>
            <a:r>
              <a:rPr lang="es-PE" sz="4000" b="1" dirty="0">
                <a:solidFill>
                  <a:srgbClr val="BB0F2F"/>
                </a:solidFill>
                <a:latin typeface="+mn-lt"/>
              </a:rPr>
              <a:t> South </a:t>
            </a:r>
            <a:r>
              <a:rPr lang="es-PE" sz="4000" b="1" dirty="0" err="1">
                <a:solidFill>
                  <a:srgbClr val="BB0F2F"/>
                </a:solidFill>
                <a:latin typeface="+mn-lt"/>
              </a:rPr>
              <a:t>Interoceanic</a:t>
            </a:r>
            <a:r>
              <a:rPr lang="es-PE" sz="4000" b="1" dirty="0">
                <a:solidFill>
                  <a:srgbClr val="BB0F2F"/>
                </a:solidFill>
                <a:latin typeface="+mn-lt"/>
              </a:rPr>
              <a:t> </a:t>
            </a:r>
            <a:r>
              <a:rPr lang="es-PE" sz="4000" b="1" dirty="0" err="1">
                <a:solidFill>
                  <a:srgbClr val="BB0F2F"/>
                </a:solidFill>
                <a:latin typeface="+mn-lt"/>
              </a:rPr>
              <a:t>Highway</a:t>
            </a:r>
            <a:r>
              <a:rPr lang="es-PE" sz="4000" b="1" dirty="0">
                <a:solidFill>
                  <a:srgbClr val="BB0F2F"/>
                </a:solidFill>
                <a:latin typeface="+mn-lt"/>
              </a:rPr>
              <a:t> </a:t>
            </a:r>
          </a:p>
        </p:txBody>
      </p:sp>
      <p:sp>
        <p:nvSpPr>
          <p:cNvPr id="3" name="Content Placeholder 2"/>
          <p:cNvSpPr>
            <a:spLocks noGrp="1"/>
          </p:cNvSpPr>
          <p:nvPr>
            <p:ph idx="1"/>
          </p:nvPr>
        </p:nvSpPr>
        <p:spPr>
          <a:solidFill>
            <a:srgbClr val="FFFFFF">
              <a:alpha val="50196"/>
            </a:srgbClr>
          </a:solidFill>
        </p:spPr>
        <p:txBody>
          <a:bodyPr/>
          <a:lstStyle/>
          <a:p>
            <a:r>
              <a:rPr lang="es-PE" dirty="0" err="1"/>
              <a:t>Emblematic</a:t>
            </a:r>
            <a:r>
              <a:rPr lang="es-PE" dirty="0"/>
              <a:t> IIRSA </a:t>
            </a:r>
            <a:r>
              <a:rPr lang="es-PE" dirty="0" err="1"/>
              <a:t>project</a:t>
            </a:r>
            <a:r>
              <a:rPr lang="es-PE" dirty="0"/>
              <a:t> in Peru</a:t>
            </a:r>
          </a:p>
          <a:p>
            <a:r>
              <a:rPr lang="es-PE" dirty="0"/>
              <a:t>Wide local and </a:t>
            </a:r>
            <a:r>
              <a:rPr lang="es-PE" dirty="0" err="1"/>
              <a:t>national</a:t>
            </a:r>
            <a:r>
              <a:rPr lang="es-PE" dirty="0"/>
              <a:t> </a:t>
            </a:r>
            <a:r>
              <a:rPr lang="es-PE" dirty="0" err="1"/>
              <a:t>support</a:t>
            </a:r>
            <a:r>
              <a:rPr lang="es-PE" dirty="0"/>
              <a:t> to </a:t>
            </a:r>
            <a:r>
              <a:rPr lang="es-PE" dirty="0" err="1"/>
              <a:t>the</a:t>
            </a:r>
            <a:r>
              <a:rPr lang="es-PE" dirty="0"/>
              <a:t> </a:t>
            </a:r>
            <a:r>
              <a:rPr lang="es-PE" dirty="0" err="1"/>
              <a:t>project</a:t>
            </a:r>
            <a:r>
              <a:rPr lang="es-PE" dirty="0"/>
              <a:t>; </a:t>
            </a:r>
            <a:r>
              <a:rPr lang="es-PE" dirty="0" err="1"/>
              <a:t>negative</a:t>
            </a:r>
            <a:r>
              <a:rPr lang="es-PE" dirty="0"/>
              <a:t> </a:t>
            </a:r>
            <a:r>
              <a:rPr lang="es-PE" dirty="0" err="1"/>
              <a:t>impacts</a:t>
            </a:r>
            <a:r>
              <a:rPr lang="es-PE" dirty="0"/>
              <a:t> </a:t>
            </a:r>
            <a:r>
              <a:rPr lang="es-PE" dirty="0" err="1"/>
              <a:t>warned</a:t>
            </a:r>
            <a:r>
              <a:rPr lang="es-PE" dirty="0"/>
              <a:t> </a:t>
            </a:r>
            <a:r>
              <a:rPr lang="es-PE" dirty="0" err="1"/>
              <a:t>by</a:t>
            </a:r>
            <a:r>
              <a:rPr lang="es-PE" dirty="0"/>
              <a:t> </a:t>
            </a:r>
            <a:r>
              <a:rPr lang="es-PE" dirty="0" err="1"/>
              <a:t>experts</a:t>
            </a:r>
            <a:endParaRPr lang="es-PE" dirty="0"/>
          </a:p>
          <a:p>
            <a:r>
              <a:rPr lang="es-PE" dirty="0" err="1"/>
              <a:t>Funded</a:t>
            </a:r>
            <a:r>
              <a:rPr lang="es-PE" dirty="0"/>
              <a:t> </a:t>
            </a:r>
            <a:r>
              <a:rPr lang="es-PE" dirty="0" err="1"/>
              <a:t>by</a:t>
            </a:r>
            <a:r>
              <a:rPr lang="es-PE" dirty="0"/>
              <a:t> CAF and </a:t>
            </a:r>
            <a:r>
              <a:rPr lang="es-PE" dirty="0" err="1"/>
              <a:t>the</a:t>
            </a:r>
            <a:r>
              <a:rPr lang="es-PE" dirty="0"/>
              <a:t> </a:t>
            </a:r>
            <a:r>
              <a:rPr lang="es-PE" dirty="0" err="1"/>
              <a:t>Peruvian</a:t>
            </a:r>
            <a:r>
              <a:rPr lang="es-PE" dirty="0"/>
              <a:t> </a:t>
            </a:r>
            <a:r>
              <a:rPr lang="es-PE" dirty="0" err="1"/>
              <a:t>government</a:t>
            </a:r>
            <a:endParaRPr lang="es-PE" dirty="0"/>
          </a:p>
          <a:p>
            <a:r>
              <a:rPr lang="es-PE" dirty="0"/>
              <a:t> </a:t>
            </a:r>
            <a:r>
              <a:rPr lang="es-PE" dirty="0" err="1"/>
              <a:t>Decisions</a:t>
            </a:r>
            <a:r>
              <a:rPr lang="es-PE" dirty="0"/>
              <a:t> </a:t>
            </a:r>
            <a:r>
              <a:rPr lang="es-PE" dirty="0" err="1"/>
              <a:t>made</a:t>
            </a:r>
            <a:r>
              <a:rPr lang="es-PE" dirty="0"/>
              <a:t> in a </a:t>
            </a:r>
            <a:r>
              <a:rPr lang="es-PE" dirty="0" err="1"/>
              <a:t>rush</a:t>
            </a:r>
            <a:endParaRPr lang="es-PE" dirty="0"/>
          </a:p>
          <a:p>
            <a:r>
              <a:rPr lang="es-PE" dirty="0" err="1"/>
              <a:t>From</a:t>
            </a:r>
            <a:r>
              <a:rPr lang="es-PE" dirty="0"/>
              <a:t> USD 902 M to at </a:t>
            </a:r>
            <a:r>
              <a:rPr lang="es-PE" dirty="0" err="1"/>
              <a:t>least</a:t>
            </a:r>
            <a:r>
              <a:rPr lang="es-PE" dirty="0"/>
              <a:t> USD 2002 M</a:t>
            </a:r>
          </a:p>
          <a:p>
            <a:r>
              <a:rPr lang="es-PE" dirty="0" err="1"/>
              <a:t>Emblematic</a:t>
            </a:r>
            <a:r>
              <a:rPr lang="es-PE" dirty="0"/>
              <a:t> case in </a:t>
            </a:r>
            <a:r>
              <a:rPr lang="es-PE" dirty="0" err="1"/>
              <a:t>the</a:t>
            </a:r>
            <a:r>
              <a:rPr lang="es-PE" dirty="0"/>
              <a:t> Lava Jato </a:t>
            </a:r>
            <a:r>
              <a:rPr lang="es-PE" dirty="0" err="1"/>
              <a:t>corruption</a:t>
            </a:r>
            <a:r>
              <a:rPr lang="es-PE" dirty="0"/>
              <a:t> </a:t>
            </a:r>
            <a:r>
              <a:rPr lang="es-PE" dirty="0" err="1"/>
              <a:t>scandal</a:t>
            </a:r>
            <a:endParaRPr lang="es-PE" dirty="0"/>
          </a:p>
          <a:p>
            <a:endParaRPr lang="es-PE" dirty="0"/>
          </a:p>
        </p:txBody>
      </p:sp>
    </p:spTree>
    <p:extLst>
      <p:ext uri="{BB962C8B-B14F-4D97-AF65-F5344CB8AC3E}">
        <p14:creationId xmlns:p14="http://schemas.microsoft.com/office/powerpoint/2010/main" val="2535660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A3EF-E6D6-8348-9C66-D956D275BCBA}"/>
              </a:ext>
            </a:extLst>
          </p:cNvPr>
          <p:cNvSpPr>
            <a:spLocks noGrp="1"/>
          </p:cNvSpPr>
          <p:nvPr>
            <p:ph type="title"/>
          </p:nvPr>
        </p:nvSpPr>
        <p:spPr>
          <a:xfrm>
            <a:off x="821640" y="0"/>
            <a:ext cx="11230451" cy="1325563"/>
          </a:xfrm>
        </p:spPr>
        <p:txBody>
          <a:bodyPr/>
          <a:lstStyle/>
          <a:p>
            <a:r>
              <a:rPr lang="en-US" b="1" dirty="0">
                <a:solidFill>
                  <a:srgbClr val="BB0F2F"/>
                </a:solidFill>
              </a:rPr>
              <a:t>Project Overview: Research question</a:t>
            </a:r>
          </a:p>
        </p:txBody>
      </p:sp>
      <p:sp>
        <p:nvSpPr>
          <p:cNvPr id="8" name="Content Placeholder 7">
            <a:extLst>
              <a:ext uri="{FF2B5EF4-FFF2-40B4-BE49-F238E27FC236}">
                <a16:creationId xmlns:a16="http://schemas.microsoft.com/office/drawing/2014/main" id="{1E4C7A30-7BA9-D047-A7CB-B9F4F497A4B4}"/>
              </a:ext>
            </a:extLst>
          </p:cNvPr>
          <p:cNvSpPr>
            <a:spLocks noGrp="1"/>
          </p:cNvSpPr>
          <p:nvPr>
            <p:ph idx="1"/>
          </p:nvPr>
        </p:nvSpPr>
        <p:spPr>
          <a:xfrm>
            <a:off x="4661231" y="1325562"/>
            <a:ext cx="6579142" cy="4626352"/>
          </a:xfrm>
          <a:solidFill>
            <a:srgbClr val="FFFFFF">
              <a:alpha val="50196"/>
            </a:srgbClr>
          </a:solidFill>
        </p:spPr>
        <p:txBody>
          <a:bodyPr vert="horz" lIns="91440" tIns="45720" rIns="91440" bIns="45720" rtlCol="0" anchor="t">
            <a:noAutofit/>
          </a:bodyPr>
          <a:lstStyle/>
          <a:p>
            <a:pPr marL="0" indent="0">
              <a:buNone/>
            </a:pPr>
            <a:r>
              <a:rPr lang="en-US" sz="2600" dirty="0"/>
              <a:t>To what extent have </a:t>
            </a:r>
            <a:r>
              <a:rPr lang="en-US" sz="2600" b="1" dirty="0">
                <a:solidFill>
                  <a:srgbClr val="BB0F2F"/>
                </a:solidFill>
              </a:rPr>
              <a:t>international DFIs</a:t>
            </a:r>
            <a:r>
              <a:rPr lang="en-US" sz="2600" dirty="0"/>
              <a:t>, </a:t>
            </a:r>
            <a:r>
              <a:rPr lang="en-US" sz="2600" b="1" dirty="0">
                <a:solidFill>
                  <a:srgbClr val="BB0F2F"/>
                </a:solidFill>
              </a:rPr>
              <a:t>national governments</a:t>
            </a:r>
            <a:r>
              <a:rPr lang="en-US" sz="2600" dirty="0"/>
              <a:t>, and </a:t>
            </a:r>
            <a:r>
              <a:rPr lang="en-US" sz="2600" b="1" dirty="0">
                <a:solidFill>
                  <a:srgbClr val="BB0F2F"/>
                </a:solidFill>
              </a:rPr>
              <a:t>civil society </a:t>
            </a:r>
            <a:r>
              <a:rPr lang="en-US" sz="2600" dirty="0"/>
              <a:t>deployed environmental and social </a:t>
            </a:r>
            <a:r>
              <a:rPr lang="en-US" sz="2600" b="1" dirty="0">
                <a:solidFill>
                  <a:srgbClr val="BB0F2F"/>
                </a:solidFill>
              </a:rPr>
              <a:t>safeguards</a:t>
            </a:r>
            <a:r>
              <a:rPr lang="en-US" sz="2600" dirty="0">
                <a:solidFill>
                  <a:srgbClr val="BB0F2F"/>
                </a:solidFill>
              </a:rPr>
              <a:t> </a:t>
            </a:r>
            <a:r>
              <a:rPr lang="en-US" sz="2600" dirty="0"/>
              <a:t>to ensure that infrastructure projects bring </a:t>
            </a:r>
            <a:r>
              <a:rPr lang="en-US" sz="2600" b="1" dirty="0">
                <a:solidFill>
                  <a:srgbClr val="BB0F2F"/>
                </a:solidFill>
              </a:rPr>
              <a:t>shared economic benefits </a:t>
            </a:r>
            <a:r>
              <a:rPr lang="en-US" sz="2600" dirty="0"/>
              <a:t>to nations while </a:t>
            </a:r>
            <a:r>
              <a:rPr lang="en-US" sz="2600" b="1" dirty="0">
                <a:solidFill>
                  <a:srgbClr val="BB0F2F"/>
                </a:solidFill>
              </a:rPr>
              <a:t>mitigating risks </a:t>
            </a:r>
            <a:r>
              <a:rPr lang="en-US" sz="2600" dirty="0"/>
              <a:t>to ecosystems and communities? </a:t>
            </a:r>
          </a:p>
          <a:p>
            <a:r>
              <a:rPr lang="en-AU" sz="2400" i="1" dirty="0"/>
              <a:t>Does </a:t>
            </a:r>
            <a:r>
              <a:rPr lang="en-AU" sz="2400" i="1" dirty="0">
                <a:solidFill>
                  <a:srgbClr val="BF0002"/>
                </a:solidFill>
              </a:rPr>
              <a:t>China’s approach </a:t>
            </a:r>
            <a:r>
              <a:rPr lang="en-AU" sz="2400" i="1" dirty="0"/>
              <a:t>lead to different outcomes? </a:t>
            </a:r>
          </a:p>
          <a:p>
            <a:r>
              <a:rPr lang="en-AU" sz="2400" i="1" dirty="0"/>
              <a:t>What </a:t>
            </a:r>
            <a:r>
              <a:rPr lang="en-AU" sz="2400" i="1" dirty="0">
                <a:solidFill>
                  <a:srgbClr val="BF0002"/>
                </a:solidFill>
              </a:rPr>
              <a:t>lessons for China </a:t>
            </a:r>
            <a:r>
              <a:rPr lang="en-AU" sz="2400" i="1" dirty="0"/>
              <a:t>given they are increasingly major players in the Andean Amazon</a:t>
            </a:r>
            <a:r>
              <a:rPr lang="en-AU" sz="2400" dirty="0"/>
              <a:t>?</a:t>
            </a:r>
          </a:p>
          <a:p>
            <a:pPr>
              <a:buNone/>
            </a:pPr>
            <a:endParaRPr lang="en-US" sz="2600" dirty="0"/>
          </a:p>
        </p:txBody>
      </p:sp>
      <p:pic>
        <p:nvPicPr>
          <p:cNvPr id="3" name="Picture 2"/>
          <p:cNvPicPr>
            <a:picLocks noChangeAspect="1"/>
          </p:cNvPicPr>
          <p:nvPr/>
        </p:nvPicPr>
        <p:blipFill rotWithShape="1">
          <a:blip r:embed="rId2"/>
          <a:srcRect l="780" t="-1" r="1472" b="392"/>
          <a:stretch/>
        </p:blipFill>
        <p:spPr>
          <a:xfrm>
            <a:off x="1108649" y="1325562"/>
            <a:ext cx="3552582" cy="4626352"/>
          </a:xfrm>
          <a:prstGeom prst="rect">
            <a:avLst/>
          </a:prstGeom>
        </p:spPr>
      </p:pic>
      <p:pic>
        <p:nvPicPr>
          <p:cNvPr id="9" name="Picture 8">
            <a:extLst>
              <a:ext uri="{FF2B5EF4-FFF2-40B4-BE49-F238E27FC236}">
                <a16:creationId xmlns:a16="http://schemas.microsoft.com/office/drawing/2014/main" id="{E39D082C-28DA-914E-BE75-FC5A9289AB1E}"/>
              </a:ext>
            </a:extLst>
          </p:cNvPr>
          <p:cNvPicPr>
            <a:picLocks noChangeAspect="1"/>
          </p:cNvPicPr>
          <p:nvPr/>
        </p:nvPicPr>
        <p:blipFill rotWithShape="1">
          <a:blip r:embed="rId3">
            <a:extLst>
              <a:ext uri="{28A0092B-C50C-407E-A947-70E740481C1C}">
                <a14:useLocalDpi xmlns:a14="http://schemas.microsoft.com/office/drawing/2010/main" val="0"/>
              </a:ext>
            </a:extLst>
          </a:blip>
          <a:srcRect l="3864" t="10399" r="71261" b="12279"/>
          <a:stretch/>
        </p:blipFill>
        <p:spPr>
          <a:xfrm>
            <a:off x="273000" y="5951914"/>
            <a:ext cx="548640" cy="682293"/>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9FDB79BB-AA18-2147-A1A9-B71E683C230D}"/>
              </a:ext>
            </a:extLst>
          </p:cNvPr>
          <p:cNvPicPr>
            <a:picLocks noChangeAspect="1"/>
          </p:cNvPicPr>
          <p:nvPr/>
        </p:nvPicPr>
        <p:blipFill rotWithShape="1">
          <a:blip r:embed="rId4">
            <a:extLst>
              <a:ext uri="{28A0092B-C50C-407E-A947-70E740481C1C}">
                <a14:useLocalDpi xmlns:a14="http://schemas.microsoft.com/office/drawing/2010/main" val="0"/>
              </a:ext>
            </a:extLst>
          </a:blip>
          <a:srcRect t="26209" r="25667" b="21154"/>
          <a:stretch/>
        </p:blipFill>
        <p:spPr bwMode="auto">
          <a:xfrm>
            <a:off x="9220009" y="6267014"/>
            <a:ext cx="2829699" cy="34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492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1216" y="0"/>
            <a:ext cx="10367493" cy="6908520"/>
          </a:xfrm>
          <a:prstGeom prst="rect">
            <a:avLst/>
          </a:prstGeom>
        </p:spPr>
      </p:pic>
    </p:spTree>
    <p:extLst>
      <p:ext uri="{BB962C8B-B14F-4D97-AF65-F5344CB8AC3E}">
        <p14:creationId xmlns:p14="http://schemas.microsoft.com/office/powerpoint/2010/main" val="3452220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E" sz="4000" b="1" dirty="0" err="1">
                <a:solidFill>
                  <a:srgbClr val="BB0F2F"/>
                </a:solidFill>
                <a:latin typeface="+mn-lt"/>
              </a:rPr>
              <a:t>Environmental</a:t>
            </a:r>
            <a:r>
              <a:rPr lang="es-PE" sz="4000" b="1" dirty="0">
                <a:solidFill>
                  <a:srgbClr val="BB0F2F"/>
                </a:solidFill>
                <a:latin typeface="+mn-lt"/>
              </a:rPr>
              <a:t> </a:t>
            </a:r>
            <a:r>
              <a:rPr lang="es-PE" sz="4000" b="1" dirty="0" err="1">
                <a:solidFill>
                  <a:srgbClr val="BB0F2F"/>
                </a:solidFill>
                <a:latin typeface="+mn-lt"/>
              </a:rPr>
              <a:t>Safeguards</a:t>
            </a:r>
            <a:r>
              <a:rPr lang="es-PE" sz="4000" b="1" dirty="0">
                <a:solidFill>
                  <a:srgbClr val="BB0F2F"/>
                </a:solidFill>
                <a:latin typeface="+mn-lt"/>
              </a:rPr>
              <a:t> in CVIS</a:t>
            </a:r>
          </a:p>
        </p:txBody>
      </p:sp>
      <p:sp>
        <p:nvSpPr>
          <p:cNvPr id="3" name="Content Placeholder 2"/>
          <p:cNvSpPr>
            <a:spLocks noGrp="1"/>
          </p:cNvSpPr>
          <p:nvPr>
            <p:ph idx="1"/>
          </p:nvPr>
        </p:nvSpPr>
        <p:spPr>
          <a:solidFill>
            <a:srgbClr val="FFFFFF">
              <a:alpha val="50196"/>
            </a:srgbClr>
          </a:solidFill>
        </p:spPr>
        <p:txBody>
          <a:bodyPr/>
          <a:lstStyle/>
          <a:p>
            <a:r>
              <a:rPr lang="es-PE" dirty="0"/>
              <a:t>Project </a:t>
            </a:r>
            <a:r>
              <a:rPr lang="es-PE" dirty="0" err="1"/>
              <a:t>exempted</a:t>
            </a:r>
            <a:r>
              <a:rPr lang="es-PE" dirty="0"/>
              <a:t> </a:t>
            </a:r>
            <a:r>
              <a:rPr lang="es-PE" dirty="0" err="1"/>
              <a:t>from</a:t>
            </a:r>
            <a:r>
              <a:rPr lang="es-PE" dirty="0"/>
              <a:t> </a:t>
            </a:r>
            <a:r>
              <a:rPr lang="es-PE" dirty="0" err="1"/>
              <a:t>assessment</a:t>
            </a:r>
            <a:r>
              <a:rPr lang="es-PE" dirty="0"/>
              <a:t> </a:t>
            </a:r>
            <a:r>
              <a:rPr lang="es-PE" dirty="0" err="1"/>
              <a:t>mechanism</a:t>
            </a:r>
            <a:r>
              <a:rPr lang="es-PE" dirty="0"/>
              <a:t> in Peru (SNIP)</a:t>
            </a:r>
          </a:p>
          <a:p>
            <a:r>
              <a:rPr lang="es-PE" dirty="0"/>
              <a:t>CAF </a:t>
            </a:r>
            <a:r>
              <a:rPr lang="es-PE" dirty="0" err="1"/>
              <a:t>contributed</a:t>
            </a:r>
            <a:r>
              <a:rPr lang="es-PE" dirty="0"/>
              <a:t> to </a:t>
            </a:r>
            <a:r>
              <a:rPr lang="es-PE" dirty="0" err="1"/>
              <a:t>strengthening</a:t>
            </a:r>
            <a:r>
              <a:rPr lang="es-PE" dirty="0"/>
              <a:t> of </a:t>
            </a:r>
            <a:r>
              <a:rPr lang="es-PE" dirty="0" err="1"/>
              <a:t>relevant</a:t>
            </a:r>
            <a:r>
              <a:rPr lang="es-PE" dirty="0"/>
              <a:t> </a:t>
            </a:r>
            <a:r>
              <a:rPr lang="es-PE" dirty="0" err="1"/>
              <a:t>state</a:t>
            </a:r>
            <a:r>
              <a:rPr lang="es-PE" dirty="0"/>
              <a:t> </a:t>
            </a:r>
            <a:r>
              <a:rPr lang="es-PE" dirty="0" err="1"/>
              <a:t>offices</a:t>
            </a:r>
            <a:endParaRPr lang="es-PE" dirty="0"/>
          </a:p>
          <a:p>
            <a:r>
              <a:rPr lang="es-PE" dirty="0" err="1"/>
              <a:t>Environmental</a:t>
            </a:r>
            <a:r>
              <a:rPr lang="es-PE" dirty="0"/>
              <a:t> </a:t>
            </a:r>
            <a:r>
              <a:rPr lang="es-PE" dirty="0" err="1"/>
              <a:t>Impact</a:t>
            </a:r>
            <a:r>
              <a:rPr lang="es-PE" dirty="0"/>
              <a:t> </a:t>
            </a:r>
            <a:r>
              <a:rPr lang="es-PE" dirty="0" err="1"/>
              <a:t>Assessments</a:t>
            </a:r>
            <a:r>
              <a:rPr lang="es-PE" dirty="0"/>
              <a:t> – </a:t>
            </a:r>
            <a:r>
              <a:rPr lang="es-PE" dirty="0" err="1"/>
              <a:t>after</a:t>
            </a:r>
            <a:r>
              <a:rPr lang="es-PE" dirty="0"/>
              <a:t> </a:t>
            </a:r>
            <a:r>
              <a:rPr lang="es-PE" dirty="0" err="1"/>
              <a:t>decisions</a:t>
            </a:r>
            <a:r>
              <a:rPr lang="es-PE" dirty="0"/>
              <a:t> </a:t>
            </a:r>
            <a:r>
              <a:rPr lang="es-PE" dirty="0" err="1"/>
              <a:t>were</a:t>
            </a:r>
            <a:r>
              <a:rPr lang="es-PE" dirty="0"/>
              <a:t> </a:t>
            </a:r>
            <a:r>
              <a:rPr lang="es-PE" dirty="0" err="1"/>
              <a:t>made</a:t>
            </a:r>
            <a:r>
              <a:rPr lang="es-PE" dirty="0"/>
              <a:t>; </a:t>
            </a:r>
            <a:r>
              <a:rPr lang="es-PE" dirty="0" err="1"/>
              <a:t>divided</a:t>
            </a:r>
            <a:r>
              <a:rPr lang="es-PE" dirty="0"/>
              <a:t> </a:t>
            </a:r>
            <a:r>
              <a:rPr lang="es-PE" dirty="0" err="1"/>
              <a:t>by</a:t>
            </a:r>
            <a:r>
              <a:rPr lang="es-PE" dirty="0"/>
              <a:t> </a:t>
            </a:r>
            <a:r>
              <a:rPr lang="es-PE" dirty="0" err="1"/>
              <a:t>segments</a:t>
            </a:r>
            <a:r>
              <a:rPr lang="es-PE" dirty="0"/>
              <a:t> and in sub-</a:t>
            </a:r>
            <a:r>
              <a:rPr lang="es-PE" dirty="0" err="1"/>
              <a:t>segments</a:t>
            </a:r>
            <a:r>
              <a:rPr lang="es-PE" dirty="0"/>
              <a:t> to </a:t>
            </a:r>
            <a:r>
              <a:rPr lang="es-PE" dirty="0" err="1"/>
              <a:t>accelerate</a:t>
            </a:r>
            <a:r>
              <a:rPr lang="es-PE" dirty="0"/>
              <a:t> </a:t>
            </a:r>
            <a:r>
              <a:rPr lang="es-PE" dirty="0" err="1"/>
              <a:t>construction</a:t>
            </a:r>
            <a:endParaRPr lang="es-PE" dirty="0"/>
          </a:p>
          <a:p>
            <a:r>
              <a:rPr lang="es-PE" dirty="0" err="1"/>
              <a:t>Strategic</a:t>
            </a:r>
            <a:r>
              <a:rPr lang="es-PE" dirty="0"/>
              <a:t> </a:t>
            </a:r>
            <a:r>
              <a:rPr lang="es-PE" dirty="0" err="1"/>
              <a:t>Environmental</a:t>
            </a:r>
            <a:r>
              <a:rPr lang="es-PE" dirty="0"/>
              <a:t> </a:t>
            </a:r>
            <a:r>
              <a:rPr lang="es-PE" dirty="0" err="1"/>
              <a:t>Assessment</a:t>
            </a:r>
            <a:r>
              <a:rPr lang="es-PE" dirty="0"/>
              <a:t> – </a:t>
            </a:r>
            <a:r>
              <a:rPr lang="es-PE" dirty="0" err="1"/>
              <a:t>started</a:t>
            </a:r>
            <a:r>
              <a:rPr lang="es-PE" dirty="0"/>
              <a:t> </a:t>
            </a:r>
            <a:r>
              <a:rPr lang="es-PE" dirty="0" err="1"/>
              <a:t>several</a:t>
            </a:r>
            <a:r>
              <a:rPr lang="es-PE" dirty="0"/>
              <a:t> </a:t>
            </a:r>
            <a:r>
              <a:rPr lang="es-PE" dirty="0" err="1"/>
              <a:t>years</a:t>
            </a:r>
            <a:r>
              <a:rPr lang="es-PE" dirty="0"/>
              <a:t> </a:t>
            </a:r>
            <a:r>
              <a:rPr lang="es-PE" dirty="0" err="1"/>
              <a:t>after</a:t>
            </a:r>
            <a:r>
              <a:rPr lang="es-PE" dirty="0"/>
              <a:t>, </a:t>
            </a:r>
            <a:r>
              <a:rPr lang="es-PE" dirty="0" err="1"/>
              <a:t>never</a:t>
            </a:r>
            <a:r>
              <a:rPr lang="es-PE" dirty="0"/>
              <a:t> </a:t>
            </a:r>
            <a:r>
              <a:rPr lang="es-PE" dirty="0" err="1"/>
              <a:t>approved</a:t>
            </a:r>
            <a:endParaRPr lang="es-PE" dirty="0"/>
          </a:p>
          <a:p>
            <a:r>
              <a:rPr lang="es-PE" dirty="0" err="1"/>
              <a:t>Indirect</a:t>
            </a:r>
            <a:r>
              <a:rPr lang="es-PE" dirty="0"/>
              <a:t> </a:t>
            </a:r>
            <a:r>
              <a:rPr lang="es-PE" dirty="0" err="1"/>
              <a:t>impacts</a:t>
            </a:r>
            <a:r>
              <a:rPr lang="es-PE" dirty="0"/>
              <a:t> </a:t>
            </a:r>
            <a:r>
              <a:rPr lang="es-PE" dirty="0" err="1"/>
              <a:t>mitigation</a:t>
            </a:r>
            <a:r>
              <a:rPr lang="es-PE" dirty="0"/>
              <a:t> </a:t>
            </a:r>
            <a:r>
              <a:rPr lang="es-PE" dirty="0" err="1"/>
              <a:t>programs</a:t>
            </a:r>
            <a:r>
              <a:rPr lang="es-PE" dirty="0"/>
              <a:t>: CAF-INRENA (USD 17 M) and MINAM-CAF (USD 25 M)</a:t>
            </a:r>
          </a:p>
          <a:p>
            <a:r>
              <a:rPr lang="es-PE" dirty="0"/>
              <a:t> </a:t>
            </a:r>
            <a:r>
              <a:rPr lang="es-PE" dirty="0" err="1"/>
              <a:t>Mitigation</a:t>
            </a:r>
            <a:r>
              <a:rPr lang="es-PE" dirty="0"/>
              <a:t> </a:t>
            </a:r>
            <a:r>
              <a:rPr lang="es-PE" dirty="0" err="1"/>
              <a:t>program</a:t>
            </a:r>
            <a:r>
              <a:rPr lang="es-PE" dirty="0"/>
              <a:t> </a:t>
            </a:r>
            <a:r>
              <a:rPr lang="es-PE" dirty="0" err="1"/>
              <a:t>launched</a:t>
            </a:r>
            <a:r>
              <a:rPr lang="es-PE" dirty="0"/>
              <a:t> </a:t>
            </a:r>
            <a:r>
              <a:rPr lang="es-PE" dirty="0" err="1"/>
              <a:t>by</a:t>
            </a:r>
            <a:r>
              <a:rPr lang="es-PE" dirty="0"/>
              <a:t> </a:t>
            </a:r>
            <a:r>
              <a:rPr lang="es-PE" dirty="0" err="1"/>
              <a:t>constructors</a:t>
            </a:r>
            <a:r>
              <a:rPr lang="es-PE" dirty="0"/>
              <a:t>, </a:t>
            </a:r>
            <a:r>
              <a:rPr lang="es-PE" dirty="0" err="1"/>
              <a:t>iSur</a:t>
            </a:r>
            <a:endParaRPr lang="es-PE" dirty="0"/>
          </a:p>
        </p:txBody>
      </p:sp>
    </p:spTree>
    <p:extLst>
      <p:ext uri="{BB962C8B-B14F-4D97-AF65-F5344CB8AC3E}">
        <p14:creationId xmlns:p14="http://schemas.microsoft.com/office/powerpoint/2010/main" val="3309302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B0F2F"/>
                </a:solidFill>
              </a:rPr>
              <a:t>Deforestation in Madre de Dios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79" y="1540241"/>
            <a:ext cx="5578250" cy="4506906"/>
          </a:xfrm>
          <a:prstGeom prst="rect">
            <a:avLst/>
          </a:prstGeom>
        </p:spPr>
      </p:pic>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68980" y="1539751"/>
            <a:ext cx="5484791" cy="4429612"/>
          </a:xfrm>
        </p:spPr>
      </p:pic>
    </p:spTree>
    <p:extLst>
      <p:ext uri="{BB962C8B-B14F-4D97-AF65-F5344CB8AC3E}">
        <p14:creationId xmlns:p14="http://schemas.microsoft.com/office/powerpoint/2010/main" val="3120450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BB0F2F"/>
                </a:solidFill>
              </a:rPr>
              <a:t>Illegal gold mining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2841" y="1558344"/>
            <a:ext cx="7498258" cy="4996567"/>
          </a:xfrm>
        </p:spPr>
      </p:pic>
      <p:sp>
        <p:nvSpPr>
          <p:cNvPr id="5" name="TextBox 4"/>
          <p:cNvSpPr txBox="1"/>
          <p:nvPr/>
        </p:nvSpPr>
        <p:spPr>
          <a:xfrm>
            <a:off x="9826580" y="6130344"/>
            <a:ext cx="2189409" cy="369332"/>
          </a:xfrm>
          <a:prstGeom prst="rect">
            <a:avLst/>
          </a:prstGeom>
          <a:noFill/>
        </p:spPr>
        <p:txBody>
          <a:bodyPr wrap="square" rtlCol="0">
            <a:spAutoFit/>
          </a:bodyPr>
          <a:lstStyle/>
          <a:p>
            <a:r>
              <a:rPr lang="en-US" dirty="0"/>
              <a:t>Photo: Diego Perez</a:t>
            </a:r>
          </a:p>
        </p:txBody>
      </p:sp>
    </p:spTree>
    <p:extLst>
      <p:ext uri="{BB962C8B-B14F-4D97-AF65-F5344CB8AC3E}">
        <p14:creationId xmlns:p14="http://schemas.microsoft.com/office/powerpoint/2010/main" val="3595864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b="1" dirty="0" err="1">
                <a:solidFill>
                  <a:srgbClr val="BB0F2F"/>
                </a:solidFill>
              </a:rPr>
              <a:t>The</a:t>
            </a:r>
            <a:r>
              <a:rPr lang="es-PE" b="1" dirty="0">
                <a:solidFill>
                  <a:srgbClr val="BB0F2F"/>
                </a:solidFill>
              </a:rPr>
              <a:t> </a:t>
            </a:r>
            <a:r>
              <a:rPr lang="es-PE" b="1" dirty="0" err="1">
                <a:solidFill>
                  <a:srgbClr val="BB0F2F"/>
                </a:solidFill>
              </a:rPr>
              <a:t>Inambari</a:t>
            </a:r>
            <a:r>
              <a:rPr lang="es-PE" b="1" dirty="0">
                <a:solidFill>
                  <a:srgbClr val="BB0F2F"/>
                </a:solidFill>
              </a:rPr>
              <a:t> </a:t>
            </a:r>
            <a:r>
              <a:rPr lang="es-PE" b="1" dirty="0" err="1">
                <a:solidFill>
                  <a:srgbClr val="BB0F2F"/>
                </a:solidFill>
              </a:rPr>
              <a:t>dam</a:t>
            </a:r>
            <a:r>
              <a:rPr lang="es-PE" b="1" dirty="0">
                <a:solidFill>
                  <a:srgbClr val="BB0F2F"/>
                </a:solidFill>
              </a:rPr>
              <a:t> – </a:t>
            </a:r>
            <a:r>
              <a:rPr lang="es-PE" b="1" dirty="0" err="1">
                <a:solidFill>
                  <a:srgbClr val="BB0F2F"/>
                </a:solidFill>
              </a:rPr>
              <a:t>not</a:t>
            </a:r>
            <a:r>
              <a:rPr lang="es-PE" b="1" dirty="0">
                <a:solidFill>
                  <a:srgbClr val="BB0F2F"/>
                </a:solidFill>
              </a:rPr>
              <a:t> </a:t>
            </a:r>
            <a:r>
              <a:rPr lang="es-PE" b="1" dirty="0" err="1">
                <a:solidFill>
                  <a:srgbClr val="BB0F2F"/>
                </a:solidFill>
              </a:rPr>
              <a:t>built</a:t>
            </a:r>
            <a:endParaRPr lang="es-PE" b="1" dirty="0">
              <a:solidFill>
                <a:srgbClr val="BB0F2F"/>
              </a:solidFill>
            </a:endParaRPr>
          </a:p>
        </p:txBody>
      </p:sp>
      <p:sp>
        <p:nvSpPr>
          <p:cNvPr id="3" name="Content Placeholder 2"/>
          <p:cNvSpPr>
            <a:spLocks noGrp="1"/>
          </p:cNvSpPr>
          <p:nvPr>
            <p:ph idx="1"/>
          </p:nvPr>
        </p:nvSpPr>
        <p:spPr/>
        <p:txBody>
          <a:bodyPr>
            <a:normAutofit/>
          </a:bodyPr>
          <a:lstStyle/>
          <a:p>
            <a:pPr marL="285750" indent="-285750"/>
            <a:r>
              <a:rPr lang="es-PE" dirty="0" err="1"/>
              <a:t>Emblematic</a:t>
            </a:r>
            <a:r>
              <a:rPr lang="es-PE" dirty="0"/>
              <a:t> case in </a:t>
            </a:r>
            <a:r>
              <a:rPr lang="es-PE" dirty="0" err="1"/>
              <a:t>the</a:t>
            </a:r>
            <a:r>
              <a:rPr lang="es-PE" dirty="0"/>
              <a:t> </a:t>
            </a:r>
            <a:r>
              <a:rPr lang="es-PE" dirty="0" err="1"/>
              <a:t>frame</a:t>
            </a:r>
            <a:r>
              <a:rPr lang="es-PE" dirty="0"/>
              <a:t> of </a:t>
            </a:r>
            <a:r>
              <a:rPr lang="es-PE" dirty="0" err="1"/>
              <a:t>the</a:t>
            </a:r>
            <a:r>
              <a:rPr lang="es-PE" dirty="0"/>
              <a:t> “Peru-</a:t>
            </a:r>
            <a:r>
              <a:rPr lang="es-PE" dirty="0" err="1"/>
              <a:t>Brazil</a:t>
            </a:r>
            <a:r>
              <a:rPr lang="es-PE" dirty="0"/>
              <a:t> </a:t>
            </a:r>
            <a:r>
              <a:rPr lang="es-PE" dirty="0" err="1"/>
              <a:t>Energy</a:t>
            </a:r>
            <a:r>
              <a:rPr lang="es-PE" dirty="0"/>
              <a:t> </a:t>
            </a:r>
            <a:r>
              <a:rPr lang="es-PE" dirty="0" err="1"/>
              <a:t>Agreement</a:t>
            </a:r>
            <a:r>
              <a:rPr lang="es-PE" dirty="0"/>
              <a:t>”</a:t>
            </a:r>
          </a:p>
          <a:p>
            <a:pPr marL="285750" indent="-285750"/>
            <a:r>
              <a:rPr lang="es-PE" dirty="0" err="1"/>
              <a:t>Expected</a:t>
            </a:r>
            <a:r>
              <a:rPr lang="es-PE" dirty="0"/>
              <a:t> </a:t>
            </a:r>
            <a:r>
              <a:rPr lang="es-PE" dirty="0" err="1"/>
              <a:t>finance</a:t>
            </a:r>
            <a:r>
              <a:rPr lang="es-PE" dirty="0"/>
              <a:t> </a:t>
            </a:r>
            <a:r>
              <a:rPr lang="es-PE" dirty="0" err="1"/>
              <a:t>from</a:t>
            </a:r>
            <a:r>
              <a:rPr lang="es-PE" dirty="0"/>
              <a:t> BNDES</a:t>
            </a:r>
          </a:p>
          <a:p>
            <a:pPr marL="285750" indent="-285750"/>
            <a:r>
              <a:rPr lang="es-PE" dirty="0"/>
              <a:t>USD 4,900 M (</a:t>
            </a:r>
            <a:r>
              <a:rPr lang="es-PE" dirty="0" err="1"/>
              <a:t>expected</a:t>
            </a:r>
            <a:r>
              <a:rPr lang="es-PE" dirty="0"/>
              <a:t> </a:t>
            </a:r>
            <a:r>
              <a:rPr lang="es-PE" dirty="0" err="1"/>
              <a:t>cost</a:t>
            </a:r>
            <a:r>
              <a:rPr lang="es-PE" dirty="0"/>
              <a:t>)</a:t>
            </a:r>
          </a:p>
          <a:p>
            <a:pPr marL="285750" indent="-285750"/>
            <a:r>
              <a:rPr lang="es-PE" dirty="0" err="1"/>
              <a:t>Would</a:t>
            </a:r>
            <a:r>
              <a:rPr lang="es-PE" dirty="0"/>
              <a:t> </a:t>
            </a:r>
            <a:r>
              <a:rPr lang="es-PE" dirty="0" err="1"/>
              <a:t>have</a:t>
            </a:r>
            <a:r>
              <a:rPr lang="es-PE" dirty="0"/>
              <a:t> </a:t>
            </a:r>
            <a:r>
              <a:rPr lang="es-PE" dirty="0" err="1"/>
              <a:t>flood</a:t>
            </a:r>
            <a:r>
              <a:rPr lang="es-PE" dirty="0"/>
              <a:t> </a:t>
            </a:r>
            <a:r>
              <a:rPr lang="es-PE" dirty="0" err="1"/>
              <a:t>approximately</a:t>
            </a:r>
            <a:r>
              <a:rPr lang="es-PE" dirty="0"/>
              <a:t> 40,000 </a:t>
            </a:r>
            <a:r>
              <a:rPr lang="es-PE" dirty="0" err="1"/>
              <a:t>hectares</a:t>
            </a:r>
            <a:r>
              <a:rPr lang="es-PE" dirty="0"/>
              <a:t> and 100km of </a:t>
            </a:r>
            <a:r>
              <a:rPr lang="es-PE" dirty="0" err="1"/>
              <a:t>the</a:t>
            </a:r>
            <a:r>
              <a:rPr lang="es-PE" dirty="0"/>
              <a:t> </a:t>
            </a:r>
            <a:r>
              <a:rPr lang="es-PE" dirty="0" err="1"/>
              <a:t>interoceanic</a:t>
            </a:r>
            <a:r>
              <a:rPr lang="es-PE" dirty="0"/>
              <a:t> </a:t>
            </a:r>
            <a:r>
              <a:rPr lang="es-PE" dirty="0" err="1"/>
              <a:t>highway</a:t>
            </a:r>
            <a:endParaRPr lang="es-PE" dirty="0"/>
          </a:p>
          <a:p>
            <a:pPr marL="285750" indent="-285750"/>
            <a:r>
              <a:rPr lang="es-PE" dirty="0"/>
              <a:t>Social </a:t>
            </a:r>
            <a:r>
              <a:rPr lang="es-PE" dirty="0" err="1"/>
              <a:t>protests</a:t>
            </a:r>
            <a:r>
              <a:rPr lang="es-PE" dirty="0"/>
              <a:t> </a:t>
            </a:r>
            <a:r>
              <a:rPr lang="es-PE" dirty="0" err="1"/>
              <a:t>boicotted</a:t>
            </a:r>
            <a:r>
              <a:rPr lang="es-PE" dirty="0"/>
              <a:t> </a:t>
            </a:r>
            <a:r>
              <a:rPr lang="es-PE" dirty="0" err="1"/>
              <a:t>the</a:t>
            </a:r>
            <a:r>
              <a:rPr lang="es-PE" dirty="0"/>
              <a:t> </a:t>
            </a:r>
            <a:r>
              <a:rPr lang="es-PE" dirty="0" err="1"/>
              <a:t>participation</a:t>
            </a:r>
            <a:r>
              <a:rPr lang="es-PE" dirty="0"/>
              <a:t> </a:t>
            </a:r>
            <a:r>
              <a:rPr lang="es-PE" dirty="0" err="1"/>
              <a:t>process</a:t>
            </a:r>
            <a:r>
              <a:rPr lang="es-PE" dirty="0"/>
              <a:t> of </a:t>
            </a:r>
            <a:r>
              <a:rPr lang="es-PE" dirty="0" err="1"/>
              <a:t>the</a:t>
            </a:r>
            <a:r>
              <a:rPr lang="es-PE" dirty="0"/>
              <a:t> EIA</a:t>
            </a:r>
          </a:p>
          <a:p>
            <a:pPr marL="285750" indent="-285750"/>
            <a:r>
              <a:rPr lang="es-PE" dirty="0" err="1"/>
              <a:t>The</a:t>
            </a:r>
            <a:r>
              <a:rPr lang="es-PE" dirty="0"/>
              <a:t> </a:t>
            </a:r>
            <a:r>
              <a:rPr lang="es-PE" dirty="0" err="1"/>
              <a:t>project</a:t>
            </a:r>
            <a:r>
              <a:rPr lang="es-PE" dirty="0"/>
              <a:t> </a:t>
            </a:r>
            <a:r>
              <a:rPr lang="es-PE" dirty="0" err="1"/>
              <a:t>was</a:t>
            </a:r>
            <a:r>
              <a:rPr lang="es-PE" dirty="0"/>
              <a:t> </a:t>
            </a:r>
            <a:r>
              <a:rPr lang="es-PE" dirty="0" err="1"/>
              <a:t>cancelled</a:t>
            </a:r>
            <a:endParaRPr lang="es-PE" dirty="0"/>
          </a:p>
          <a:p>
            <a:pPr marL="285750" indent="-285750"/>
            <a:endParaRPr lang="es-PE" dirty="0"/>
          </a:p>
          <a:p>
            <a:endParaRPr lang="es-PE" dirty="0"/>
          </a:p>
        </p:txBody>
      </p:sp>
    </p:spTree>
    <p:extLst>
      <p:ext uri="{BB962C8B-B14F-4D97-AF65-F5344CB8AC3E}">
        <p14:creationId xmlns:p14="http://schemas.microsoft.com/office/powerpoint/2010/main" val="961709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8945" y="184821"/>
            <a:ext cx="9337183" cy="6221960"/>
          </a:xfrm>
        </p:spPr>
      </p:pic>
      <p:sp>
        <p:nvSpPr>
          <p:cNvPr id="5" name="TextBox 4"/>
          <p:cNvSpPr txBox="1"/>
          <p:nvPr/>
        </p:nvSpPr>
        <p:spPr>
          <a:xfrm>
            <a:off x="7740203" y="6503831"/>
            <a:ext cx="2511380" cy="369332"/>
          </a:xfrm>
          <a:prstGeom prst="rect">
            <a:avLst/>
          </a:prstGeom>
          <a:noFill/>
        </p:spPr>
        <p:txBody>
          <a:bodyPr wrap="square" rtlCol="0">
            <a:spAutoFit/>
          </a:bodyPr>
          <a:lstStyle/>
          <a:p>
            <a:r>
              <a:rPr lang="en-US" dirty="0"/>
              <a:t>Photo: Diego Perez</a:t>
            </a:r>
          </a:p>
        </p:txBody>
      </p:sp>
    </p:spTree>
    <p:extLst>
      <p:ext uri="{BB962C8B-B14F-4D97-AF65-F5344CB8AC3E}">
        <p14:creationId xmlns:p14="http://schemas.microsoft.com/office/powerpoint/2010/main" val="3666385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b="1" dirty="0" err="1">
                <a:solidFill>
                  <a:srgbClr val="BB0F2F"/>
                </a:solidFill>
              </a:rPr>
              <a:t>Conclusion</a:t>
            </a:r>
            <a:endParaRPr lang="es-PE" b="1" dirty="0">
              <a:solidFill>
                <a:srgbClr val="BB0F2F"/>
              </a:solidFill>
            </a:endParaRPr>
          </a:p>
        </p:txBody>
      </p:sp>
      <p:sp>
        <p:nvSpPr>
          <p:cNvPr id="3" name="Content Placeholder 2"/>
          <p:cNvSpPr>
            <a:spLocks noGrp="1"/>
          </p:cNvSpPr>
          <p:nvPr>
            <p:ph idx="1"/>
          </p:nvPr>
        </p:nvSpPr>
        <p:spPr/>
        <p:txBody>
          <a:bodyPr/>
          <a:lstStyle/>
          <a:p>
            <a:r>
              <a:rPr lang="es-PE" dirty="0" err="1"/>
              <a:t>Evidences</a:t>
            </a:r>
            <a:r>
              <a:rPr lang="es-PE" dirty="0"/>
              <a:t> of </a:t>
            </a:r>
            <a:r>
              <a:rPr lang="es-PE" dirty="0" err="1"/>
              <a:t>corruption</a:t>
            </a:r>
            <a:r>
              <a:rPr lang="es-PE" dirty="0"/>
              <a:t>, </a:t>
            </a:r>
            <a:r>
              <a:rPr lang="es-PE" dirty="0" err="1"/>
              <a:t>rush</a:t>
            </a:r>
            <a:r>
              <a:rPr lang="es-PE" dirty="0"/>
              <a:t> in </a:t>
            </a:r>
            <a:r>
              <a:rPr lang="es-PE" dirty="0" err="1"/>
              <a:t>implementation</a:t>
            </a:r>
            <a:r>
              <a:rPr lang="es-PE" dirty="0"/>
              <a:t> and </a:t>
            </a:r>
            <a:r>
              <a:rPr lang="es-PE" dirty="0" err="1"/>
              <a:t>outcomes</a:t>
            </a:r>
            <a:r>
              <a:rPr lang="es-PE" dirty="0"/>
              <a:t> </a:t>
            </a:r>
            <a:r>
              <a:rPr lang="es-PE" dirty="0" err="1"/>
              <a:t>suggest</a:t>
            </a:r>
            <a:r>
              <a:rPr lang="es-PE" dirty="0"/>
              <a:t> </a:t>
            </a:r>
            <a:r>
              <a:rPr lang="es-PE" dirty="0" err="1"/>
              <a:t>that</a:t>
            </a:r>
            <a:r>
              <a:rPr lang="es-PE" dirty="0"/>
              <a:t> </a:t>
            </a:r>
            <a:r>
              <a:rPr lang="es-PE" dirty="0" err="1"/>
              <a:t>construction</a:t>
            </a:r>
            <a:r>
              <a:rPr lang="es-PE" dirty="0"/>
              <a:t> </a:t>
            </a:r>
            <a:r>
              <a:rPr lang="es-PE" dirty="0" err="1"/>
              <a:t>was</a:t>
            </a:r>
            <a:r>
              <a:rPr lang="es-PE" dirty="0"/>
              <a:t> </a:t>
            </a:r>
            <a:r>
              <a:rPr lang="es-PE" dirty="0" err="1"/>
              <a:t>the</a:t>
            </a:r>
            <a:r>
              <a:rPr lang="es-PE" dirty="0"/>
              <a:t> </a:t>
            </a:r>
            <a:r>
              <a:rPr lang="es-PE" dirty="0" err="1"/>
              <a:t>main</a:t>
            </a:r>
            <a:r>
              <a:rPr lang="es-PE" dirty="0"/>
              <a:t> </a:t>
            </a:r>
            <a:r>
              <a:rPr lang="es-PE" dirty="0" err="1"/>
              <a:t>purpose</a:t>
            </a:r>
            <a:r>
              <a:rPr lang="es-PE" dirty="0"/>
              <a:t>, </a:t>
            </a:r>
            <a:r>
              <a:rPr lang="es-PE" dirty="0" err="1"/>
              <a:t>rather</a:t>
            </a:r>
            <a:r>
              <a:rPr lang="es-PE" dirty="0"/>
              <a:t> </a:t>
            </a:r>
            <a:r>
              <a:rPr lang="es-PE" dirty="0" err="1"/>
              <a:t>than</a:t>
            </a:r>
            <a:r>
              <a:rPr lang="es-PE" dirty="0"/>
              <a:t> </a:t>
            </a:r>
            <a:r>
              <a:rPr lang="es-PE" dirty="0" err="1"/>
              <a:t>development</a:t>
            </a:r>
            <a:endParaRPr lang="es-PE" dirty="0"/>
          </a:p>
          <a:p>
            <a:r>
              <a:rPr lang="es-PE" dirty="0" err="1"/>
              <a:t>Importance</a:t>
            </a:r>
            <a:r>
              <a:rPr lang="es-PE" dirty="0"/>
              <a:t> of </a:t>
            </a:r>
            <a:r>
              <a:rPr lang="es-PE" dirty="0" err="1"/>
              <a:t>support</a:t>
            </a:r>
            <a:r>
              <a:rPr lang="es-PE" dirty="0"/>
              <a:t> </a:t>
            </a:r>
            <a:r>
              <a:rPr lang="es-PE" dirty="0" err="1"/>
              <a:t>coalitions</a:t>
            </a:r>
            <a:r>
              <a:rPr lang="es-PE" dirty="0"/>
              <a:t> to </a:t>
            </a:r>
            <a:r>
              <a:rPr lang="es-PE" dirty="0" err="1"/>
              <a:t>implement</a:t>
            </a:r>
            <a:r>
              <a:rPr lang="es-PE" dirty="0"/>
              <a:t> </a:t>
            </a:r>
            <a:r>
              <a:rPr lang="es-PE" dirty="0" err="1"/>
              <a:t>projects</a:t>
            </a:r>
            <a:endParaRPr lang="es-PE" dirty="0"/>
          </a:p>
          <a:p>
            <a:r>
              <a:rPr lang="es-PE" dirty="0" err="1"/>
              <a:t>Safeguards</a:t>
            </a:r>
            <a:r>
              <a:rPr lang="es-PE" dirty="0"/>
              <a:t> are </a:t>
            </a:r>
            <a:r>
              <a:rPr lang="es-PE" dirty="0" err="1"/>
              <a:t>insufficient</a:t>
            </a:r>
            <a:r>
              <a:rPr lang="es-PE" dirty="0"/>
              <a:t> </a:t>
            </a:r>
            <a:r>
              <a:rPr lang="es-PE" dirty="0" err="1"/>
              <a:t>when</a:t>
            </a:r>
            <a:r>
              <a:rPr lang="es-PE" dirty="0"/>
              <a:t>:</a:t>
            </a:r>
          </a:p>
          <a:p>
            <a:pPr lvl="1"/>
            <a:r>
              <a:rPr lang="es-PE" dirty="0" err="1"/>
              <a:t>they</a:t>
            </a:r>
            <a:r>
              <a:rPr lang="es-PE" dirty="0"/>
              <a:t> </a:t>
            </a:r>
            <a:r>
              <a:rPr lang="es-PE" dirty="0" err="1"/>
              <a:t>have</a:t>
            </a:r>
            <a:r>
              <a:rPr lang="es-PE" dirty="0"/>
              <a:t> no </a:t>
            </a:r>
            <a:r>
              <a:rPr lang="es-PE" dirty="0" err="1"/>
              <a:t>voice</a:t>
            </a:r>
            <a:r>
              <a:rPr lang="es-PE" dirty="0"/>
              <a:t> in </a:t>
            </a:r>
            <a:r>
              <a:rPr lang="es-PE" dirty="0" err="1"/>
              <a:t>projects</a:t>
            </a:r>
            <a:r>
              <a:rPr lang="es-PE" dirty="0"/>
              <a:t>’ </a:t>
            </a:r>
            <a:r>
              <a:rPr lang="es-PE" dirty="0" err="1"/>
              <a:t>decision</a:t>
            </a:r>
            <a:r>
              <a:rPr lang="es-PE" dirty="0"/>
              <a:t> </a:t>
            </a:r>
            <a:r>
              <a:rPr lang="es-PE" dirty="0" err="1"/>
              <a:t>making</a:t>
            </a:r>
            <a:r>
              <a:rPr lang="es-PE" dirty="0"/>
              <a:t> </a:t>
            </a:r>
            <a:r>
              <a:rPr lang="es-PE" dirty="0" err="1"/>
              <a:t>processes</a:t>
            </a:r>
            <a:r>
              <a:rPr lang="es-PE" dirty="0"/>
              <a:t> </a:t>
            </a:r>
          </a:p>
          <a:p>
            <a:pPr lvl="1"/>
            <a:r>
              <a:rPr lang="es-PE" dirty="0" err="1"/>
              <a:t>Navigated</a:t>
            </a:r>
            <a:r>
              <a:rPr lang="es-PE" dirty="0"/>
              <a:t> </a:t>
            </a:r>
            <a:r>
              <a:rPr lang="es-PE" dirty="0" err="1"/>
              <a:t>by</a:t>
            </a:r>
            <a:r>
              <a:rPr lang="es-PE" dirty="0"/>
              <a:t> </a:t>
            </a:r>
            <a:r>
              <a:rPr lang="es-PE" dirty="0" err="1"/>
              <a:t>weak</a:t>
            </a:r>
            <a:r>
              <a:rPr lang="es-PE" dirty="0"/>
              <a:t> </a:t>
            </a:r>
            <a:r>
              <a:rPr lang="es-PE" dirty="0" err="1"/>
              <a:t>institutions</a:t>
            </a:r>
            <a:endParaRPr lang="es-PE" dirty="0"/>
          </a:p>
          <a:p>
            <a:r>
              <a:rPr lang="es-PE" dirty="0"/>
              <a:t>Non-</a:t>
            </a:r>
            <a:r>
              <a:rPr lang="es-PE" dirty="0" err="1"/>
              <a:t>comprehensive</a:t>
            </a:r>
            <a:r>
              <a:rPr lang="es-PE" dirty="0"/>
              <a:t> and posterior </a:t>
            </a:r>
            <a:r>
              <a:rPr lang="es-PE" dirty="0" err="1"/>
              <a:t>EIAs</a:t>
            </a:r>
            <a:r>
              <a:rPr lang="es-PE" dirty="0"/>
              <a:t> </a:t>
            </a:r>
            <a:r>
              <a:rPr lang="es-PE" dirty="0" err="1"/>
              <a:t>fail</a:t>
            </a:r>
            <a:r>
              <a:rPr lang="es-PE" dirty="0"/>
              <a:t> to </a:t>
            </a:r>
            <a:r>
              <a:rPr lang="es-PE" dirty="0" err="1"/>
              <a:t>safeguard</a:t>
            </a:r>
            <a:r>
              <a:rPr lang="es-PE" dirty="0"/>
              <a:t> </a:t>
            </a:r>
            <a:r>
              <a:rPr lang="es-PE" dirty="0" err="1"/>
              <a:t>the</a:t>
            </a:r>
            <a:r>
              <a:rPr lang="es-PE" dirty="0"/>
              <a:t> </a:t>
            </a:r>
            <a:r>
              <a:rPr lang="es-PE" dirty="0" err="1"/>
              <a:t>environment</a:t>
            </a:r>
            <a:r>
              <a:rPr lang="es-PE" dirty="0"/>
              <a:t> and local </a:t>
            </a:r>
            <a:r>
              <a:rPr lang="es-PE" dirty="0" err="1"/>
              <a:t>people’s</a:t>
            </a:r>
            <a:r>
              <a:rPr lang="es-PE" dirty="0"/>
              <a:t> </a:t>
            </a:r>
            <a:r>
              <a:rPr lang="es-PE" dirty="0" err="1"/>
              <a:t>livelihoods</a:t>
            </a:r>
            <a:endParaRPr lang="es-PE" dirty="0"/>
          </a:p>
          <a:p>
            <a:endParaRPr lang="es-PE" dirty="0"/>
          </a:p>
        </p:txBody>
      </p:sp>
    </p:spTree>
    <p:extLst>
      <p:ext uri="{BB962C8B-B14F-4D97-AF65-F5344CB8AC3E}">
        <p14:creationId xmlns:p14="http://schemas.microsoft.com/office/powerpoint/2010/main" val="3927924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PE" b="1" dirty="0" err="1">
                <a:solidFill>
                  <a:srgbClr val="BB0F2F"/>
                </a:solidFill>
              </a:rPr>
              <a:t>Lessons</a:t>
            </a:r>
            <a:r>
              <a:rPr lang="es-PE" b="1" dirty="0">
                <a:solidFill>
                  <a:srgbClr val="BB0F2F"/>
                </a:solidFill>
              </a:rPr>
              <a:t> </a:t>
            </a:r>
            <a:r>
              <a:rPr lang="es-PE" b="1" dirty="0" err="1">
                <a:solidFill>
                  <a:srgbClr val="BB0F2F"/>
                </a:solidFill>
              </a:rPr>
              <a:t>Learned</a:t>
            </a:r>
            <a:endParaRPr lang="es-PE" b="1" dirty="0">
              <a:solidFill>
                <a:srgbClr val="BB0F2F"/>
              </a:solidFill>
            </a:endParaRPr>
          </a:p>
        </p:txBody>
      </p:sp>
      <p:sp>
        <p:nvSpPr>
          <p:cNvPr id="3" name="Content Placeholder 2"/>
          <p:cNvSpPr>
            <a:spLocks noGrp="1"/>
          </p:cNvSpPr>
          <p:nvPr>
            <p:ph idx="1"/>
          </p:nvPr>
        </p:nvSpPr>
        <p:spPr/>
        <p:txBody>
          <a:bodyPr/>
          <a:lstStyle/>
          <a:p>
            <a:r>
              <a:rPr lang="es-PE" dirty="0" err="1"/>
              <a:t>Projects</a:t>
            </a:r>
            <a:r>
              <a:rPr lang="es-PE" dirty="0"/>
              <a:t> </a:t>
            </a:r>
            <a:r>
              <a:rPr lang="es-PE" dirty="0" err="1"/>
              <a:t>should</a:t>
            </a:r>
            <a:r>
              <a:rPr lang="es-PE" dirty="0"/>
              <a:t> </a:t>
            </a:r>
            <a:r>
              <a:rPr lang="es-PE" dirty="0" err="1"/>
              <a:t>have</a:t>
            </a:r>
            <a:r>
              <a:rPr lang="es-PE" dirty="0"/>
              <a:t> </a:t>
            </a:r>
            <a:r>
              <a:rPr lang="es-PE" dirty="0" err="1"/>
              <a:t>comprehensive</a:t>
            </a:r>
            <a:r>
              <a:rPr lang="es-PE" dirty="0"/>
              <a:t> social and </a:t>
            </a:r>
            <a:r>
              <a:rPr lang="es-PE" dirty="0" err="1"/>
              <a:t>environmental</a:t>
            </a:r>
            <a:r>
              <a:rPr lang="es-PE" dirty="0"/>
              <a:t> </a:t>
            </a:r>
            <a:r>
              <a:rPr lang="es-PE" dirty="0" err="1"/>
              <a:t>assessments</a:t>
            </a:r>
            <a:r>
              <a:rPr lang="es-PE" dirty="0"/>
              <a:t> </a:t>
            </a:r>
            <a:r>
              <a:rPr lang="es-PE" b="1" dirty="0" err="1"/>
              <a:t>before</a:t>
            </a:r>
            <a:r>
              <a:rPr lang="es-PE" dirty="0"/>
              <a:t> </a:t>
            </a:r>
            <a:r>
              <a:rPr lang="es-PE" dirty="0" err="1"/>
              <a:t>decisions</a:t>
            </a:r>
            <a:r>
              <a:rPr lang="es-PE" dirty="0"/>
              <a:t> are </a:t>
            </a:r>
            <a:r>
              <a:rPr lang="es-PE" dirty="0" err="1"/>
              <a:t>made</a:t>
            </a:r>
            <a:endParaRPr lang="es-PE" dirty="0"/>
          </a:p>
          <a:p>
            <a:r>
              <a:rPr lang="es-PE" dirty="0" err="1"/>
              <a:t>Development</a:t>
            </a:r>
            <a:r>
              <a:rPr lang="es-PE" dirty="0"/>
              <a:t> Banks </a:t>
            </a:r>
            <a:r>
              <a:rPr lang="es-PE" dirty="0" err="1"/>
              <a:t>should</a:t>
            </a:r>
            <a:r>
              <a:rPr lang="es-PE" dirty="0"/>
              <a:t> </a:t>
            </a:r>
            <a:r>
              <a:rPr lang="es-PE" dirty="0" err="1"/>
              <a:t>not</a:t>
            </a:r>
            <a:r>
              <a:rPr lang="es-PE" dirty="0"/>
              <a:t> </a:t>
            </a:r>
            <a:r>
              <a:rPr lang="es-PE" dirty="0" err="1"/>
              <a:t>fund</a:t>
            </a:r>
            <a:r>
              <a:rPr lang="es-PE" dirty="0"/>
              <a:t> </a:t>
            </a:r>
            <a:r>
              <a:rPr lang="es-PE" dirty="0" err="1"/>
              <a:t>nor</a:t>
            </a:r>
            <a:r>
              <a:rPr lang="es-PE" dirty="0"/>
              <a:t> </a:t>
            </a:r>
            <a:r>
              <a:rPr lang="es-PE" dirty="0" err="1"/>
              <a:t>facilitate</a:t>
            </a:r>
            <a:r>
              <a:rPr lang="es-PE" dirty="0"/>
              <a:t> </a:t>
            </a:r>
            <a:r>
              <a:rPr lang="es-PE" dirty="0" err="1"/>
              <a:t>projects</a:t>
            </a:r>
            <a:r>
              <a:rPr lang="es-PE" dirty="0"/>
              <a:t> </a:t>
            </a:r>
            <a:r>
              <a:rPr lang="es-PE" dirty="0" err="1"/>
              <a:t>implemented</a:t>
            </a:r>
            <a:r>
              <a:rPr lang="es-PE" dirty="0"/>
              <a:t> in a </a:t>
            </a:r>
            <a:r>
              <a:rPr lang="es-PE" dirty="0" err="1"/>
              <a:t>rush</a:t>
            </a:r>
            <a:endParaRPr lang="es-PE" dirty="0"/>
          </a:p>
          <a:p>
            <a:r>
              <a:rPr lang="es-PE" dirty="0" err="1"/>
              <a:t>Weak</a:t>
            </a:r>
            <a:r>
              <a:rPr lang="es-PE" dirty="0"/>
              <a:t> </a:t>
            </a:r>
            <a:r>
              <a:rPr lang="es-PE" dirty="0" err="1"/>
              <a:t>institutional</a:t>
            </a:r>
            <a:r>
              <a:rPr lang="es-PE" dirty="0"/>
              <a:t> </a:t>
            </a:r>
            <a:r>
              <a:rPr lang="es-PE" dirty="0" err="1"/>
              <a:t>capacities</a:t>
            </a:r>
            <a:r>
              <a:rPr lang="es-PE" dirty="0"/>
              <a:t> </a:t>
            </a:r>
            <a:r>
              <a:rPr lang="es-PE" dirty="0" err="1"/>
              <a:t>will</a:t>
            </a:r>
            <a:r>
              <a:rPr lang="es-PE" dirty="0"/>
              <a:t> </a:t>
            </a:r>
            <a:r>
              <a:rPr lang="es-PE" dirty="0" err="1"/>
              <a:t>deliver</a:t>
            </a:r>
            <a:r>
              <a:rPr lang="es-PE" dirty="0"/>
              <a:t> </a:t>
            </a:r>
            <a:r>
              <a:rPr lang="es-PE" dirty="0" err="1"/>
              <a:t>weak</a:t>
            </a:r>
            <a:r>
              <a:rPr lang="es-PE" dirty="0"/>
              <a:t> </a:t>
            </a:r>
            <a:r>
              <a:rPr lang="es-PE" dirty="0" err="1"/>
              <a:t>environmental</a:t>
            </a:r>
            <a:r>
              <a:rPr lang="es-PE" dirty="0"/>
              <a:t> and social </a:t>
            </a:r>
            <a:r>
              <a:rPr lang="es-PE" dirty="0" err="1"/>
              <a:t>outcomes</a:t>
            </a:r>
            <a:endParaRPr lang="es-PE" dirty="0"/>
          </a:p>
          <a:p>
            <a:r>
              <a:rPr lang="es-PE" dirty="0" err="1"/>
              <a:t>Projects</a:t>
            </a:r>
            <a:r>
              <a:rPr lang="es-PE" dirty="0"/>
              <a:t> </a:t>
            </a:r>
            <a:r>
              <a:rPr lang="es-PE" dirty="0" err="1"/>
              <a:t>should</a:t>
            </a:r>
            <a:r>
              <a:rPr lang="es-PE" dirty="0"/>
              <a:t> </a:t>
            </a:r>
            <a:r>
              <a:rPr lang="es-PE" dirty="0" err="1"/>
              <a:t>incorporate</a:t>
            </a:r>
            <a:r>
              <a:rPr lang="es-PE" dirty="0"/>
              <a:t> </a:t>
            </a:r>
            <a:r>
              <a:rPr lang="es-PE" dirty="0" err="1"/>
              <a:t>lessons</a:t>
            </a:r>
            <a:r>
              <a:rPr lang="es-PE" dirty="0"/>
              <a:t> </a:t>
            </a:r>
            <a:r>
              <a:rPr lang="es-PE" dirty="0" err="1"/>
              <a:t>learned</a:t>
            </a:r>
            <a:r>
              <a:rPr lang="es-PE" dirty="0"/>
              <a:t> </a:t>
            </a:r>
            <a:r>
              <a:rPr lang="es-PE" dirty="0" err="1"/>
              <a:t>from</a:t>
            </a:r>
            <a:r>
              <a:rPr lang="es-PE" dirty="0"/>
              <a:t> </a:t>
            </a:r>
            <a:r>
              <a:rPr lang="es-PE" dirty="0" err="1"/>
              <a:t>past</a:t>
            </a:r>
            <a:r>
              <a:rPr lang="es-PE" dirty="0"/>
              <a:t> </a:t>
            </a:r>
            <a:r>
              <a:rPr lang="es-PE" dirty="0" err="1"/>
              <a:t>projects</a:t>
            </a:r>
            <a:endParaRPr lang="es-PE" dirty="0"/>
          </a:p>
        </p:txBody>
      </p:sp>
    </p:spTree>
    <p:extLst>
      <p:ext uri="{BB962C8B-B14F-4D97-AF65-F5344CB8AC3E}">
        <p14:creationId xmlns:p14="http://schemas.microsoft.com/office/powerpoint/2010/main" val="1779892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95D9-08D6-2548-9AC9-724057FB7AA6}"/>
              </a:ext>
            </a:extLst>
          </p:cNvPr>
          <p:cNvSpPr>
            <a:spLocks noGrp="1"/>
          </p:cNvSpPr>
          <p:nvPr>
            <p:ph type="ctrTitle"/>
          </p:nvPr>
        </p:nvSpPr>
        <p:spPr>
          <a:xfrm>
            <a:off x="1053883" y="3192650"/>
            <a:ext cx="10275377" cy="2189203"/>
          </a:xfrm>
        </p:spPr>
        <p:txBody>
          <a:bodyPr anchor="t">
            <a:normAutofit/>
          </a:bodyPr>
          <a:lstStyle/>
          <a:p>
            <a:pPr>
              <a:lnSpc>
                <a:spcPct val="100000"/>
              </a:lnSpc>
            </a:pPr>
            <a:r>
              <a:rPr lang="en-US" b="1" dirty="0">
                <a:ln w="3175">
                  <a:solidFill>
                    <a:srgbClr val="E9ECEE"/>
                  </a:solidFill>
                </a:ln>
                <a:solidFill>
                  <a:srgbClr val="BB0F2F"/>
                </a:solidFill>
                <a:latin typeface="+mn-lt"/>
              </a:rPr>
              <a:t>Coca-</a:t>
            </a:r>
            <a:r>
              <a:rPr lang="en-US" b="1" dirty="0" err="1">
                <a:ln w="3175">
                  <a:solidFill>
                    <a:srgbClr val="E9ECEE"/>
                  </a:solidFill>
                </a:ln>
                <a:solidFill>
                  <a:srgbClr val="BB0F2F"/>
                </a:solidFill>
                <a:latin typeface="+mn-lt"/>
              </a:rPr>
              <a:t>Codo</a:t>
            </a:r>
            <a:r>
              <a:rPr lang="en-US" b="1" dirty="0">
                <a:ln w="3175">
                  <a:solidFill>
                    <a:srgbClr val="E9ECEE"/>
                  </a:solidFill>
                </a:ln>
                <a:solidFill>
                  <a:srgbClr val="BB0F2F"/>
                </a:solidFill>
                <a:latin typeface="+mn-lt"/>
              </a:rPr>
              <a:t> Sinclair and </a:t>
            </a:r>
            <a:br>
              <a:rPr lang="en-US" b="1" dirty="0">
                <a:ln w="3175">
                  <a:solidFill>
                    <a:srgbClr val="E9ECEE"/>
                  </a:solidFill>
                </a:ln>
                <a:solidFill>
                  <a:srgbClr val="BB0F2F"/>
                </a:solidFill>
                <a:latin typeface="+mn-lt"/>
              </a:rPr>
            </a:br>
            <a:r>
              <a:rPr lang="en-US" b="1" dirty="0">
                <a:ln w="3175">
                  <a:solidFill>
                    <a:srgbClr val="E9ECEE"/>
                  </a:solidFill>
                </a:ln>
                <a:solidFill>
                  <a:srgbClr val="BB0F2F"/>
                </a:solidFill>
                <a:latin typeface="+mn-lt"/>
              </a:rPr>
              <a:t>Baba Dams</a:t>
            </a:r>
          </a:p>
        </p:txBody>
      </p:sp>
      <p:grpSp>
        <p:nvGrpSpPr>
          <p:cNvPr id="32" name="Group 31">
            <a:extLst>
              <a:ext uri="{FF2B5EF4-FFF2-40B4-BE49-F238E27FC236}">
                <a16:creationId xmlns:a16="http://schemas.microsoft.com/office/drawing/2014/main" id="{0B172B27-7F3A-5848-B787-ADD7DD5D6BBB}"/>
              </a:ext>
            </a:extLst>
          </p:cNvPr>
          <p:cNvGrpSpPr/>
          <p:nvPr/>
        </p:nvGrpSpPr>
        <p:grpSpPr>
          <a:xfrm>
            <a:off x="10644512" y="349992"/>
            <a:ext cx="1321550" cy="484223"/>
            <a:chOff x="673440" y="-1650380"/>
            <a:chExt cx="2601240" cy="953109"/>
          </a:xfrm>
        </p:grpSpPr>
        <p:sp>
          <p:nvSpPr>
            <p:cNvPr id="33" name="Rectangle 32">
              <a:extLst>
                <a:ext uri="{FF2B5EF4-FFF2-40B4-BE49-F238E27FC236}">
                  <a16:creationId xmlns:a16="http://schemas.microsoft.com/office/drawing/2014/main" id="{00E6BAD5-9FAF-3B4C-A86B-0357E15774ED}"/>
                </a:ext>
              </a:extLst>
            </p:cNvPr>
            <p:cNvSpPr/>
            <p:nvPr/>
          </p:nvSpPr>
          <p:spPr>
            <a:xfrm>
              <a:off x="673440" y="-1650378"/>
              <a:ext cx="2601240" cy="953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112" tIns="67056" rIns="134112" bIns="67056" numCol="1" spcCol="0" rtlCol="0" fromWordArt="0" anchor="ctr" anchorCtr="0" forceAA="0" compatLnSpc="1">
              <a:prstTxWarp prst="textNoShape">
                <a:avLst/>
              </a:prstTxWarp>
              <a:noAutofit/>
            </a:bodyPr>
            <a:lstStyle/>
            <a:p>
              <a:pPr algn="ctr"/>
              <a:endParaRPr lang="en-US" sz="2640"/>
            </a:p>
          </p:txBody>
        </p:sp>
        <p:pic>
          <p:nvPicPr>
            <p:cNvPr id="34" name="Picture 33">
              <a:extLst>
                <a:ext uri="{FF2B5EF4-FFF2-40B4-BE49-F238E27FC236}">
                  <a16:creationId xmlns:a16="http://schemas.microsoft.com/office/drawing/2014/main" id="{E18A1632-E452-2C4D-822C-EDE292BE93B9}"/>
                </a:ext>
              </a:extLst>
            </p:cNvPr>
            <p:cNvPicPr>
              <a:picLocks noChangeAspect="1"/>
            </p:cNvPicPr>
            <p:nvPr/>
          </p:nvPicPr>
          <p:blipFill rotWithShape="1">
            <a:blip r:embed="rId3"/>
            <a:srcRect l="22322" t="27953" r="21869" b="30584"/>
            <a:stretch/>
          </p:blipFill>
          <p:spPr>
            <a:xfrm>
              <a:off x="673440" y="-1650380"/>
              <a:ext cx="2601240" cy="953107"/>
            </a:xfrm>
            <a:prstGeom prst="rect">
              <a:avLst/>
            </a:prstGeom>
          </p:spPr>
        </p:pic>
      </p:grpSp>
      <p:grpSp>
        <p:nvGrpSpPr>
          <p:cNvPr id="35" name="Group 34">
            <a:extLst>
              <a:ext uri="{FF2B5EF4-FFF2-40B4-BE49-F238E27FC236}">
                <a16:creationId xmlns:a16="http://schemas.microsoft.com/office/drawing/2014/main" id="{DB673ECC-8DB0-2D4C-95AA-30A875270ECF}"/>
              </a:ext>
            </a:extLst>
          </p:cNvPr>
          <p:cNvGrpSpPr>
            <a:grpSpLocks noChangeAspect="1"/>
          </p:cNvGrpSpPr>
          <p:nvPr/>
        </p:nvGrpSpPr>
        <p:grpSpPr>
          <a:xfrm>
            <a:off x="755137" y="5519560"/>
            <a:ext cx="687760" cy="950976"/>
            <a:chOff x="576943" y="957943"/>
            <a:chExt cx="881743" cy="1219200"/>
          </a:xfrm>
        </p:grpSpPr>
        <p:sp>
          <p:nvSpPr>
            <p:cNvPr id="36" name="Rectangle 35">
              <a:extLst>
                <a:ext uri="{FF2B5EF4-FFF2-40B4-BE49-F238E27FC236}">
                  <a16:creationId xmlns:a16="http://schemas.microsoft.com/office/drawing/2014/main" id="{338F6C54-2892-3845-927D-F375950D45D3}"/>
                </a:ext>
              </a:extLst>
            </p:cNvPr>
            <p:cNvSpPr/>
            <p:nvPr/>
          </p:nvSpPr>
          <p:spPr>
            <a:xfrm>
              <a:off x="576943" y="957943"/>
              <a:ext cx="88174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https://www.flacso.edu.ec/portal/themes/Flacso/images/logo.png">
              <a:extLst>
                <a:ext uri="{FF2B5EF4-FFF2-40B4-BE49-F238E27FC236}">
                  <a16:creationId xmlns:a16="http://schemas.microsoft.com/office/drawing/2014/main" id="{7CD19685-9954-B04B-AA3C-EB972DB09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14" y="977922"/>
              <a:ext cx="865124" cy="117019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7">
            <a:extLst>
              <a:ext uri="{FF2B5EF4-FFF2-40B4-BE49-F238E27FC236}">
                <a16:creationId xmlns:a16="http://schemas.microsoft.com/office/drawing/2014/main" id="{34CADE41-06C5-2348-8CD6-F4CB6C557CA7}"/>
              </a:ext>
            </a:extLst>
          </p:cNvPr>
          <p:cNvPicPr>
            <a:picLocks noChangeAspect="1"/>
          </p:cNvPicPr>
          <p:nvPr/>
        </p:nvPicPr>
        <p:blipFill rotWithShape="1">
          <a:blip r:embed="rId5"/>
          <a:srcRect t="27722" b="26461"/>
          <a:stretch/>
        </p:blipFill>
        <p:spPr>
          <a:xfrm>
            <a:off x="10594186" y="6059056"/>
            <a:ext cx="1320188" cy="411480"/>
          </a:xfrm>
          <a:prstGeom prst="rect">
            <a:avLst/>
          </a:prstGeom>
        </p:spPr>
      </p:pic>
      <p:sp>
        <p:nvSpPr>
          <p:cNvPr id="3" name="TextBox 2">
            <a:extLst>
              <a:ext uri="{FF2B5EF4-FFF2-40B4-BE49-F238E27FC236}">
                <a16:creationId xmlns:a16="http://schemas.microsoft.com/office/drawing/2014/main" id="{BC305610-B2AE-BA4B-8FB0-6F7797DC2B3E}"/>
              </a:ext>
            </a:extLst>
          </p:cNvPr>
          <p:cNvSpPr txBox="1"/>
          <p:nvPr/>
        </p:nvSpPr>
        <p:spPr>
          <a:xfrm>
            <a:off x="2527067" y="2785479"/>
            <a:ext cx="1729384" cy="646331"/>
          </a:xfrm>
          <a:prstGeom prst="rect">
            <a:avLst/>
          </a:prstGeom>
          <a:noFill/>
        </p:spPr>
        <p:txBody>
          <a:bodyPr wrap="none" rtlCol="0">
            <a:spAutoFit/>
          </a:bodyPr>
          <a:lstStyle/>
          <a:p>
            <a:r>
              <a:rPr lang="en-US" sz="3600" b="1" i="1" dirty="0">
                <a:solidFill>
                  <a:schemeClr val="bg1"/>
                </a:solidFill>
              </a:rPr>
              <a:t>Ecuador</a:t>
            </a:r>
          </a:p>
        </p:txBody>
      </p:sp>
      <p:pic>
        <p:nvPicPr>
          <p:cNvPr id="13" name="Picture 12" descr="A close up of a logo&#10;&#10;Description generated with very high confidence">
            <a:extLst>
              <a:ext uri="{FF2B5EF4-FFF2-40B4-BE49-F238E27FC236}">
                <a16:creationId xmlns:a16="http://schemas.microsoft.com/office/drawing/2014/main" id="{D344BD24-0BB4-D94F-B3FD-27D6C016FEA8}"/>
              </a:ext>
            </a:extLst>
          </p:cNvPr>
          <p:cNvPicPr>
            <a:picLocks noChangeAspect="1"/>
          </p:cNvPicPr>
          <p:nvPr/>
        </p:nvPicPr>
        <p:blipFill rotWithShape="1">
          <a:blip r:embed="rId6">
            <a:extLst>
              <a:ext uri="{28A0092B-C50C-407E-A947-70E740481C1C}">
                <a14:useLocalDpi xmlns:a14="http://schemas.microsoft.com/office/drawing/2010/main" val="0"/>
              </a:ext>
            </a:extLst>
          </a:blip>
          <a:srcRect t="26209" r="25667" b="21154"/>
          <a:stretch/>
        </p:blipFill>
        <p:spPr bwMode="auto">
          <a:xfrm>
            <a:off x="253811" y="348813"/>
            <a:ext cx="2829699" cy="34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1330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1 Rectángulo">
            <a:extLst>
              <a:ext uri="{FF2B5EF4-FFF2-40B4-BE49-F238E27FC236}">
                <a16:creationId xmlns:a16="http://schemas.microsoft.com/office/drawing/2014/main" id="{A7DB27EE-B1C5-AD47-A32D-EBFC61C0E7CF}"/>
              </a:ext>
            </a:extLst>
          </p:cNvPr>
          <p:cNvSpPr/>
          <p:nvPr/>
        </p:nvSpPr>
        <p:spPr>
          <a:xfrm>
            <a:off x="1173480" y="4786500"/>
            <a:ext cx="4617720" cy="1222641"/>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3 Rectángulo">
            <a:extLst>
              <a:ext uri="{FF2B5EF4-FFF2-40B4-BE49-F238E27FC236}">
                <a16:creationId xmlns:a16="http://schemas.microsoft.com/office/drawing/2014/main" id="{83B936BC-6E63-AB47-972F-55260D3E931D}"/>
              </a:ext>
            </a:extLst>
          </p:cNvPr>
          <p:cNvSpPr/>
          <p:nvPr/>
        </p:nvSpPr>
        <p:spPr>
          <a:xfrm>
            <a:off x="1173480" y="3665902"/>
            <a:ext cx="4617720" cy="1136465"/>
          </a:xfrm>
          <a:prstGeom prst="rect">
            <a:avLst/>
          </a:prstGeom>
          <a:solidFill>
            <a:schemeClr val="bg2">
              <a:lumMod val="9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Rectángulo"/>
          <p:cNvSpPr/>
          <p:nvPr/>
        </p:nvSpPr>
        <p:spPr>
          <a:xfrm>
            <a:off x="1173480" y="2597150"/>
            <a:ext cx="4617720" cy="1068752"/>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1173480" y="273050"/>
            <a:ext cx="9026976" cy="1162050"/>
          </a:xfrm>
        </p:spPr>
        <p:txBody>
          <a:bodyPr anchor="ctr">
            <a:normAutofit/>
          </a:bodyPr>
          <a:lstStyle/>
          <a:p>
            <a:pPr algn="l"/>
            <a:r>
              <a:rPr lang="es-EC" sz="4000" b="1" dirty="0">
                <a:solidFill>
                  <a:srgbClr val="BB0F2F"/>
                </a:solidFill>
              </a:rPr>
              <a:t>Coca Codo Sinclair </a:t>
            </a:r>
            <a:r>
              <a:rPr lang="en-US" sz="4000" b="1" dirty="0">
                <a:solidFill>
                  <a:srgbClr val="BB0F2F"/>
                </a:solidFill>
              </a:rPr>
              <a:t>Hydroelectric</a:t>
            </a:r>
            <a:r>
              <a:rPr lang="es-EC" sz="4000" b="1" dirty="0">
                <a:solidFill>
                  <a:srgbClr val="BB0F2F"/>
                </a:solidFill>
              </a:rPr>
              <a:t> Project</a:t>
            </a:r>
          </a:p>
        </p:txBody>
      </p:sp>
      <p:sp>
        <p:nvSpPr>
          <p:cNvPr id="14" name="4 Marcador de texto"/>
          <p:cNvSpPr>
            <a:spLocks noGrp="1"/>
          </p:cNvSpPr>
          <p:nvPr>
            <p:ph type="body" sz="half" idx="2"/>
          </p:nvPr>
        </p:nvSpPr>
        <p:spPr>
          <a:xfrm>
            <a:off x="1173480" y="1435100"/>
            <a:ext cx="4617720" cy="5162252"/>
          </a:xfrm>
        </p:spPr>
        <p:txBody>
          <a:bodyPr>
            <a:normAutofit/>
          </a:bodyPr>
          <a:lstStyle/>
          <a:p>
            <a:pPr>
              <a:lnSpc>
                <a:spcPct val="150000"/>
              </a:lnSpc>
            </a:pPr>
            <a:r>
              <a:rPr lang="en-US" sz="1800" b="1" dirty="0"/>
              <a:t>Capacity: </a:t>
            </a:r>
            <a:r>
              <a:rPr lang="en-US" sz="1800" dirty="0"/>
              <a:t>1,500 MW</a:t>
            </a:r>
          </a:p>
          <a:p>
            <a:pPr>
              <a:lnSpc>
                <a:spcPct val="150000"/>
              </a:lnSpc>
            </a:pPr>
            <a:r>
              <a:rPr lang="en-US" sz="1800" b="1" dirty="0"/>
              <a:t>Annual generation: </a:t>
            </a:r>
            <a:r>
              <a:rPr lang="en-US" sz="1800" dirty="0"/>
              <a:t>8,734 </a:t>
            </a:r>
            <a:r>
              <a:rPr lang="en-US" sz="1800" dirty="0" err="1"/>
              <a:t>GWh</a:t>
            </a:r>
            <a:endParaRPr lang="en-US" sz="1800" b="1" dirty="0"/>
          </a:p>
          <a:p>
            <a:pPr>
              <a:lnSpc>
                <a:spcPct val="150000"/>
              </a:lnSpc>
            </a:pPr>
            <a:r>
              <a:rPr lang="en-US" sz="1800" b="1" dirty="0"/>
              <a:t>Construction: </a:t>
            </a:r>
            <a:r>
              <a:rPr lang="en-US" sz="1800" dirty="0" err="1"/>
              <a:t>Sinohydro</a:t>
            </a:r>
            <a:r>
              <a:rPr lang="en-US" sz="1800" dirty="0"/>
              <a:t> </a:t>
            </a:r>
          </a:p>
          <a:p>
            <a:pPr>
              <a:lnSpc>
                <a:spcPct val="150000"/>
              </a:lnSpc>
            </a:pPr>
            <a:r>
              <a:rPr lang="en-US" sz="1800" b="1" dirty="0"/>
              <a:t>Implementation: </a:t>
            </a:r>
            <a:r>
              <a:rPr lang="en-US" sz="1800" dirty="0" err="1"/>
              <a:t>CocaSinclair</a:t>
            </a:r>
            <a:endParaRPr lang="en-US" sz="1800" dirty="0"/>
          </a:p>
          <a:p>
            <a:pPr>
              <a:lnSpc>
                <a:spcPct val="150000"/>
              </a:lnSpc>
            </a:pPr>
            <a:r>
              <a:rPr lang="en-US" sz="1800" b="1" dirty="0"/>
              <a:t>Financing: </a:t>
            </a:r>
            <a:r>
              <a:rPr lang="en-US" sz="1800" dirty="0"/>
              <a:t>China </a:t>
            </a:r>
            <a:r>
              <a:rPr lang="en-US" sz="1800" dirty="0" err="1"/>
              <a:t>Eximbank</a:t>
            </a:r>
            <a:endParaRPr lang="en-US" sz="1800" dirty="0"/>
          </a:p>
          <a:p>
            <a:pPr>
              <a:lnSpc>
                <a:spcPct val="150000"/>
              </a:lnSpc>
            </a:pPr>
            <a:r>
              <a:rPr lang="en-US" sz="1800" b="1" dirty="0"/>
              <a:t>Total Cost: </a:t>
            </a:r>
            <a:r>
              <a:rPr lang="en-US" sz="1800" dirty="0"/>
              <a:t>$ US 2,851 million</a:t>
            </a:r>
          </a:p>
          <a:p>
            <a:pPr>
              <a:lnSpc>
                <a:spcPct val="150000"/>
              </a:lnSpc>
            </a:pPr>
            <a:r>
              <a:rPr lang="en-US" sz="1800" b="1" dirty="0"/>
              <a:t>Affected zone: </a:t>
            </a:r>
            <a:r>
              <a:rPr lang="en-US" sz="1800" dirty="0"/>
              <a:t>Napo River Basin, Coca River.  Provinces of Napo and Sucumbíos (Amazonia), 3 km</a:t>
            </a:r>
            <a:r>
              <a:rPr lang="en-US" sz="1800" baseline="30000" dirty="0"/>
              <a:t>2</a:t>
            </a:r>
            <a:r>
              <a:rPr lang="en-US" sz="1800" dirty="0"/>
              <a:t> flooded.</a:t>
            </a:r>
            <a:endParaRPr lang="en-US" sz="1800" b="1" dirty="0"/>
          </a:p>
        </p:txBody>
      </p:sp>
      <p:pic>
        <p:nvPicPr>
          <p:cNvPr id="15" name="Picture 2"/>
          <p:cNvPicPr>
            <a:picLocks/>
          </p:cNvPicPr>
          <p:nvPr/>
        </p:nvPicPr>
        <p:blipFill rotWithShape="1">
          <a:blip r:embed="rId3" cstate="print">
            <a:extLst>
              <a:ext uri="{28A0092B-C50C-407E-A947-70E740481C1C}">
                <a14:useLocalDpi xmlns:a14="http://schemas.microsoft.com/office/drawing/2010/main" val="0"/>
              </a:ext>
            </a:extLst>
          </a:blip>
          <a:srcRect l="80644" t="5826" r="2155" b="69658"/>
          <a:stretch/>
        </p:blipFill>
        <p:spPr>
          <a:xfrm>
            <a:off x="7243637" y="1783080"/>
            <a:ext cx="3774883" cy="3749040"/>
          </a:xfrm>
          <a:prstGeom prst="rect">
            <a:avLst/>
          </a:prstGeom>
          <a:ln>
            <a:noFill/>
          </a:ln>
        </p:spPr>
      </p:pic>
      <p:sp>
        <p:nvSpPr>
          <p:cNvPr id="16" name="15 Rectángulo"/>
          <p:cNvSpPr/>
          <p:nvPr/>
        </p:nvSpPr>
        <p:spPr>
          <a:xfrm>
            <a:off x="7243637" y="5572323"/>
            <a:ext cx="1416863" cy="307777"/>
          </a:xfrm>
          <a:prstGeom prst="rect">
            <a:avLst/>
          </a:prstGeom>
        </p:spPr>
        <p:txBody>
          <a:bodyPr wrap="none">
            <a:spAutoFit/>
          </a:bodyPr>
          <a:lstStyle/>
          <a:p>
            <a:r>
              <a:rPr lang="es-EC" sz="1400" dirty="0"/>
              <a:t>SENAGUA (2017)</a:t>
            </a:r>
          </a:p>
        </p:txBody>
      </p:sp>
      <p:pic>
        <p:nvPicPr>
          <p:cNvPr id="17" name="Picture 4" descr="Resultado de 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2325" y="2708922"/>
            <a:ext cx="288032" cy="1919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esultado de imag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25" t="28989" r="2643" b="28762"/>
          <a:stretch/>
        </p:blipFill>
        <p:spPr bwMode="auto">
          <a:xfrm>
            <a:off x="4215024" y="3224870"/>
            <a:ext cx="281168" cy="190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4062" y="3824324"/>
            <a:ext cx="288032" cy="191901"/>
          </a:xfrm>
          <a:prstGeom prst="rect">
            <a:avLst/>
          </a:prstGeom>
          <a:noFill/>
          <a:extLst>
            <a:ext uri="{909E8E84-426E-40DD-AFC4-6F175D3DCCD1}">
              <a14:hiddenFill xmlns:a14="http://schemas.microsoft.com/office/drawing/2010/main">
                <a:solidFill>
                  <a:srgbClr val="FFFFFF"/>
                </a:solidFill>
              </a14:hiddenFill>
            </a:ext>
          </a:extLst>
        </p:spPr>
      </p:pic>
      <p:sp>
        <p:nvSpPr>
          <p:cNvPr id="24" name="23 Rectángulo"/>
          <p:cNvSpPr/>
          <p:nvPr/>
        </p:nvSpPr>
        <p:spPr>
          <a:xfrm>
            <a:off x="1173480" y="1542303"/>
            <a:ext cx="4617720" cy="1014605"/>
          </a:xfrm>
          <a:prstGeom prst="rect">
            <a:avLst/>
          </a:prstGeom>
          <a:solidFill>
            <a:schemeClr val="bg2">
              <a:lumMod val="9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355770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A3EF-E6D6-8348-9C66-D956D275BCBA}"/>
              </a:ext>
            </a:extLst>
          </p:cNvPr>
          <p:cNvSpPr>
            <a:spLocks noGrp="1"/>
          </p:cNvSpPr>
          <p:nvPr>
            <p:ph type="title"/>
          </p:nvPr>
        </p:nvSpPr>
        <p:spPr>
          <a:xfrm>
            <a:off x="0" y="0"/>
            <a:ext cx="12052091" cy="1325563"/>
          </a:xfrm>
        </p:spPr>
        <p:txBody>
          <a:bodyPr/>
          <a:lstStyle/>
          <a:p>
            <a:pPr algn="ctr"/>
            <a:r>
              <a:rPr lang="en-US" b="1" dirty="0">
                <a:solidFill>
                  <a:srgbClr val="BB0F2F"/>
                </a:solidFill>
              </a:rPr>
              <a:t>Project Overview: 6 Regional and Country Studies</a:t>
            </a:r>
          </a:p>
        </p:txBody>
      </p:sp>
      <p:graphicFrame>
        <p:nvGraphicFramePr>
          <p:cNvPr id="6" name="Content Placeholder 5">
            <a:extLst>
              <a:ext uri="{FF2B5EF4-FFF2-40B4-BE49-F238E27FC236}">
                <a16:creationId xmlns:a16="http://schemas.microsoft.com/office/drawing/2014/main" id="{70B82FAE-8D3E-EE4A-BF9B-D33831DF35BF}"/>
              </a:ext>
            </a:extLst>
          </p:cNvPr>
          <p:cNvGraphicFramePr>
            <a:graphicFrameLocks noGrp="1"/>
          </p:cNvGraphicFramePr>
          <p:nvPr>
            <p:ph idx="1"/>
            <p:extLst>
              <p:ext uri="{D42A27DB-BD31-4B8C-83A1-F6EECF244321}">
                <p14:modId xmlns:p14="http://schemas.microsoft.com/office/powerpoint/2010/main" val="129105870"/>
              </p:ext>
            </p:extLst>
          </p:nvPr>
        </p:nvGraphicFramePr>
        <p:xfrm>
          <a:off x="547320" y="1325563"/>
          <a:ext cx="11107711" cy="4663440"/>
        </p:xfrm>
        <a:graphic>
          <a:graphicData uri="http://schemas.openxmlformats.org/drawingml/2006/table">
            <a:tbl>
              <a:tblPr firstRow="1" bandRow="1">
                <a:tableStyleId>{93296810-A885-4BE3-A3E7-6D5BEEA58F35}</a:tableStyleId>
              </a:tblPr>
              <a:tblGrid>
                <a:gridCol w="986853">
                  <a:extLst>
                    <a:ext uri="{9D8B030D-6E8A-4147-A177-3AD203B41FA5}">
                      <a16:colId xmlns:a16="http://schemas.microsoft.com/office/drawing/2014/main" val="4272929952"/>
                    </a:ext>
                  </a:extLst>
                </a:gridCol>
                <a:gridCol w="3127768">
                  <a:extLst>
                    <a:ext uri="{9D8B030D-6E8A-4147-A177-3AD203B41FA5}">
                      <a16:colId xmlns:a16="http://schemas.microsoft.com/office/drawing/2014/main" val="3958940281"/>
                    </a:ext>
                  </a:extLst>
                </a:gridCol>
                <a:gridCol w="6993090">
                  <a:extLst>
                    <a:ext uri="{9D8B030D-6E8A-4147-A177-3AD203B41FA5}">
                      <a16:colId xmlns:a16="http://schemas.microsoft.com/office/drawing/2014/main" val="2320702854"/>
                    </a:ext>
                  </a:extLst>
                </a:gridCol>
              </a:tblGrid>
              <a:tr h="370840">
                <a:tc>
                  <a:txBody>
                    <a:bodyPr/>
                    <a:lstStyle/>
                    <a:p>
                      <a:r>
                        <a:rPr lang="en-US" dirty="0"/>
                        <a:t>Area</a:t>
                      </a:r>
                    </a:p>
                  </a:txBody>
                  <a:tcPr>
                    <a:solidFill>
                      <a:srgbClr val="326B87"/>
                    </a:solidFill>
                  </a:tcPr>
                </a:tc>
                <a:tc>
                  <a:txBody>
                    <a:bodyPr/>
                    <a:lstStyle/>
                    <a:p>
                      <a:r>
                        <a:rPr lang="en-US" dirty="0"/>
                        <a:t>Authors</a:t>
                      </a:r>
                    </a:p>
                  </a:txBody>
                  <a:tcPr>
                    <a:solidFill>
                      <a:srgbClr val="326B87"/>
                    </a:solidFill>
                  </a:tcPr>
                </a:tc>
                <a:tc>
                  <a:txBody>
                    <a:bodyPr/>
                    <a:lstStyle/>
                    <a:p>
                      <a:r>
                        <a:rPr lang="en-US" dirty="0"/>
                        <a:t>Scope of Analysis</a:t>
                      </a:r>
                    </a:p>
                  </a:txBody>
                  <a:tcPr>
                    <a:solidFill>
                      <a:srgbClr val="326B87"/>
                    </a:solidFill>
                  </a:tcPr>
                </a:tc>
                <a:extLst>
                  <a:ext uri="{0D108BD9-81ED-4DB2-BD59-A6C34878D82A}">
                    <a16:rowId xmlns:a16="http://schemas.microsoft.com/office/drawing/2014/main" val="3844723262"/>
                  </a:ext>
                </a:extLst>
              </a:tr>
              <a:tr h="370840">
                <a:tc>
                  <a:txBody>
                    <a:bodyPr/>
                    <a:lstStyle/>
                    <a:p>
                      <a:r>
                        <a:rPr lang="en-US" dirty="0"/>
                        <a:t>Regional</a:t>
                      </a:r>
                    </a:p>
                  </a:txBody>
                  <a:tcPr>
                    <a:solidFill>
                      <a:srgbClr val="CDD4DA"/>
                    </a:solidFill>
                  </a:tcPr>
                </a:tc>
                <a:tc>
                  <a:txBody>
                    <a:bodyPr/>
                    <a:lstStyle/>
                    <a:p>
                      <a:r>
                        <a:rPr lang="en-US" dirty="0"/>
                        <a:t>Kevin P. Gallagher and Fei Yuan, </a:t>
                      </a:r>
                      <a:r>
                        <a:rPr lang="en-US" b="1" dirty="0"/>
                        <a:t>Boston Univ.</a:t>
                      </a:r>
                    </a:p>
                  </a:txBody>
                  <a:tcPr>
                    <a:solidFill>
                      <a:srgbClr val="CDD4DA"/>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Comparative typology of ESRM strategies across international DFIs active in the region</a:t>
                      </a:r>
                    </a:p>
                  </a:txBody>
                  <a:tcPr marL="63500" marR="63500" marT="63500" marB="63500">
                    <a:solidFill>
                      <a:srgbClr val="CDD4DA"/>
                    </a:solidFill>
                  </a:tcPr>
                </a:tc>
                <a:extLst>
                  <a:ext uri="{0D108BD9-81ED-4DB2-BD59-A6C34878D82A}">
                    <a16:rowId xmlns:a16="http://schemas.microsoft.com/office/drawing/2014/main" val="89455815"/>
                  </a:ext>
                </a:extLst>
              </a:tr>
              <a:tr h="370840">
                <a:tc>
                  <a:txBody>
                    <a:bodyPr/>
                    <a:lstStyle/>
                    <a:p>
                      <a:r>
                        <a:rPr lang="en-US" dirty="0"/>
                        <a:t>Regional</a:t>
                      </a:r>
                    </a:p>
                  </a:txBody>
                  <a:tcPr>
                    <a:lnB w="12700" cap="flat" cmpd="sng" algn="ctr">
                      <a:solidFill>
                        <a:srgbClr val="326B87"/>
                      </a:solidFill>
                      <a:prstDash val="solid"/>
                      <a:round/>
                      <a:headEnd type="none" w="med" len="med"/>
                      <a:tailEnd type="none" w="med" len="med"/>
                    </a:lnB>
                    <a:solidFill>
                      <a:srgbClr val="E8EBED"/>
                    </a:solidFill>
                  </a:tcPr>
                </a:tc>
                <a:tc>
                  <a:txBody>
                    <a:bodyPr/>
                    <a:lstStyle/>
                    <a:p>
                      <a:r>
                        <a:rPr lang="en-US" dirty="0"/>
                        <a:t>Rebecca Ray, </a:t>
                      </a:r>
                      <a:r>
                        <a:rPr lang="en-US" b="1" dirty="0"/>
                        <a:t>Boston Univ.</a:t>
                      </a:r>
                    </a:p>
                  </a:txBody>
                  <a:tcPr>
                    <a:lnB w="12700" cap="flat" cmpd="sng" algn="ctr">
                      <a:solidFill>
                        <a:srgbClr val="326B87"/>
                      </a:solidFill>
                      <a:prstDash val="solid"/>
                      <a:round/>
                      <a:headEnd type="none" w="med" len="med"/>
                      <a:tailEnd type="none" w="med" len="med"/>
                    </a:lnB>
                    <a:solidFill>
                      <a:srgbClr val="E8EBED"/>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Statistical analysis of deforestation surrounding infrastructure projects</a:t>
                      </a:r>
                    </a:p>
                  </a:txBody>
                  <a:tcPr marL="63500" marR="63500" marT="63500" marB="63500">
                    <a:lnB w="12700" cap="flat" cmpd="sng" algn="ctr">
                      <a:solidFill>
                        <a:srgbClr val="326B87"/>
                      </a:solidFill>
                      <a:prstDash val="solid"/>
                      <a:round/>
                      <a:headEnd type="none" w="med" len="med"/>
                      <a:tailEnd type="none" w="med" len="med"/>
                    </a:lnB>
                    <a:solidFill>
                      <a:srgbClr val="E8EBED"/>
                    </a:solidFill>
                  </a:tcPr>
                </a:tc>
                <a:extLst>
                  <a:ext uri="{0D108BD9-81ED-4DB2-BD59-A6C34878D82A}">
                    <a16:rowId xmlns:a16="http://schemas.microsoft.com/office/drawing/2014/main" val="2008501210"/>
                  </a:ext>
                </a:extLst>
              </a:tr>
              <a:tr h="370840">
                <a:tc>
                  <a:txBody>
                    <a:bodyPr/>
                    <a:lstStyle/>
                    <a:p>
                      <a:r>
                        <a:rPr lang="en-US" dirty="0"/>
                        <a:t>Bolivia</a:t>
                      </a:r>
                    </a:p>
                  </a:txBody>
                  <a:tcPr>
                    <a:lnT w="12700" cap="flat" cmpd="sng" algn="ctr">
                      <a:solidFill>
                        <a:srgbClr val="326B87"/>
                      </a:solidFill>
                      <a:prstDash val="solid"/>
                      <a:round/>
                      <a:headEnd type="none" w="med" len="med"/>
                      <a:tailEnd type="none" w="med" len="med"/>
                    </a:lnT>
                    <a:solidFill>
                      <a:srgbClr val="CDD4DA"/>
                    </a:solidFill>
                  </a:tcPr>
                </a:tc>
                <a:tc>
                  <a:txBody>
                    <a:bodyPr/>
                    <a:lstStyle/>
                    <a:p>
                      <a:r>
                        <a:rPr lang="en-US" dirty="0" err="1"/>
                        <a:t>Lykke</a:t>
                      </a:r>
                      <a:r>
                        <a:rPr lang="en-US" dirty="0"/>
                        <a:t> Andersen, Susana del </a:t>
                      </a:r>
                      <a:r>
                        <a:rPr lang="en-US" dirty="0" err="1"/>
                        <a:t>Granado</a:t>
                      </a:r>
                      <a:r>
                        <a:rPr lang="en-US" dirty="0"/>
                        <a:t>, Agnes </a:t>
                      </a:r>
                      <a:r>
                        <a:rPr lang="en-US" dirty="0" err="1"/>
                        <a:t>Medinaceli</a:t>
                      </a:r>
                      <a:r>
                        <a:rPr lang="en-US" dirty="0"/>
                        <a:t>, Miguel Antonio Roca, </a:t>
                      </a:r>
                      <a:r>
                        <a:rPr lang="en-US" b="1" dirty="0"/>
                        <a:t>INESAD</a:t>
                      </a:r>
                    </a:p>
                  </a:txBody>
                  <a:tcPr>
                    <a:lnT w="12700" cap="flat" cmpd="sng" algn="ctr">
                      <a:solidFill>
                        <a:srgbClr val="326B87"/>
                      </a:solidFill>
                      <a:prstDash val="solid"/>
                      <a:round/>
                      <a:headEnd type="none" w="med" len="med"/>
                      <a:tailEnd type="none" w="med" len="med"/>
                    </a:lnT>
                    <a:solidFill>
                      <a:srgbClr val="CDD4DA"/>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Case studies of three highways: La Paz-Oruro (</a:t>
                      </a:r>
                      <a:r>
                        <a:rPr lang="en-US" sz="1800" b="1" dirty="0">
                          <a:solidFill>
                            <a:srgbClr val="000000"/>
                          </a:solidFill>
                          <a:effectLst/>
                          <a:latin typeface="Calibri" panose="020F0502020204030204" pitchFamily="34" charset="0"/>
                          <a:ea typeface="Calibri" panose="020F0502020204030204" pitchFamily="34" charset="0"/>
                        </a:rPr>
                        <a:t>CAF</a:t>
                      </a:r>
                      <a:r>
                        <a:rPr lang="en-US" sz="1800" dirty="0">
                          <a:solidFill>
                            <a:srgbClr val="000000"/>
                          </a:solidFill>
                          <a:effectLst/>
                          <a:latin typeface="Calibri" panose="020F0502020204030204" pitchFamily="34" charset="0"/>
                          <a:ea typeface="Calibri" panose="020F0502020204030204" pitchFamily="34" charset="0"/>
                        </a:rPr>
                        <a:t>), Montero-</a:t>
                      </a:r>
                      <a:r>
                        <a:rPr lang="en-US" sz="1800" dirty="0" err="1">
                          <a:solidFill>
                            <a:srgbClr val="000000"/>
                          </a:solidFill>
                          <a:effectLst/>
                          <a:latin typeface="Calibri" panose="020F0502020204030204" pitchFamily="34" charset="0"/>
                          <a:ea typeface="Calibri" panose="020F0502020204030204" pitchFamily="34" charset="0"/>
                        </a:rPr>
                        <a:t>Yapacaní</a:t>
                      </a:r>
                      <a:r>
                        <a:rPr lang="en-US" sz="1800" dirty="0">
                          <a:solidFill>
                            <a:srgbClr val="000000"/>
                          </a:solidFill>
                          <a:effectLst/>
                          <a:latin typeface="Calibri" panose="020F0502020204030204" pitchFamily="34" charset="0"/>
                          <a:ea typeface="Calibri" panose="020F0502020204030204" pitchFamily="34" charset="0"/>
                        </a:rPr>
                        <a:t> (</a:t>
                      </a:r>
                      <a:r>
                        <a:rPr lang="en-US" sz="1800" b="1" dirty="0">
                          <a:solidFill>
                            <a:srgbClr val="000000"/>
                          </a:solidFill>
                          <a:effectLst/>
                          <a:latin typeface="Calibri" panose="020F0502020204030204" pitchFamily="34" charset="0"/>
                          <a:ea typeface="Calibri" panose="020F0502020204030204" pitchFamily="34" charset="0"/>
                        </a:rPr>
                        <a:t>IADB</a:t>
                      </a:r>
                      <a:r>
                        <a:rPr lang="en-US" sz="1800" dirty="0">
                          <a:solidFill>
                            <a:srgbClr val="000000"/>
                          </a:solidFill>
                          <a:effectLst/>
                          <a:latin typeface="Calibri" panose="020F0502020204030204" pitchFamily="34" charset="0"/>
                          <a:ea typeface="Calibri" panose="020F0502020204030204" pitchFamily="34" charset="0"/>
                        </a:rPr>
                        <a:t>), San Buenaventura-</a:t>
                      </a:r>
                      <a:r>
                        <a:rPr lang="en-US" sz="1800" dirty="0" err="1">
                          <a:solidFill>
                            <a:srgbClr val="000000"/>
                          </a:solidFill>
                          <a:effectLst/>
                          <a:latin typeface="Calibri" panose="020F0502020204030204" pitchFamily="34" charset="0"/>
                          <a:ea typeface="Calibri" panose="020F0502020204030204" pitchFamily="34" charset="0"/>
                        </a:rPr>
                        <a:t>Ixiamas</a:t>
                      </a:r>
                      <a:r>
                        <a:rPr lang="en-US" sz="1800" dirty="0">
                          <a:solidFill>
                            <a:srgbClr val="000000"/>
                          </a:solidFill>
                          <a:effectLst/>
                          <a:latin typeface="Calibri" panose="020F0502020204030204" pitchFamily="34" charset="0"/>
                          <a:ea typeface="Calibri" panose="020F0502020204030204" pitchFamily="34" charset="0"/>
                        </a:rPr>
                        <a:t> (</a:t>
                      </a:r>
                      <a:r>
                        <a:rPr lang="en-US" sz="1800" b="1" dirty="0">
                          <a:solidFill>
                            <a:srgbClr val="000000"/>
                          </a:solidFill>
                          <a:effectLst/>
                          <a:latin typeface="Calibri" panose="020F0502020204030204" pitchFamily="34" charset="0"/>
                          <a:ea typeface="Calibri" panose="020F0502020204030204" pitchFamily="34" charset="0"/>
                        </a:rPr>
                        <a:t>World Bank</a:t>
                      </a:r>
                      <a:r>
                        <a:rPr lang="en-US" sz="1800" dirty="0">
                          <a:solidFill>
                            <a:srgbClr val="000000"/>
                          </a:solidFill>
                          <a:effectLst/>
                          <a:latin typeface="Calibri" panose="020F0502020204030204" pitchFamily="34" charset="0"/>
                          <a:ea typeface="Calibri" panose="020F0502020204030204" pitchFamily="34" charset="0"/>
                        </a:rPr>
                        <a:t>)</a:t>
                      </a:r>
                    </a:p>
                  </a:txBody>
                  <a:tcPr marL="63500" marR="63500" marT="63500" marB="63500">
                    <a:lnT w="12700" cap="flat" cmpd="sng" algn="ctr">
                      <a:solidFill>
                        <a:srgbClr val="326B87"/>
                      </a:solidFill>
                      <a:prstDash val="solid"/>
                      <a:round/>
                      <a:headEnd type="none" w="med" len="med"/>
                      <a:tailEnd type="none" w="med" len="med"/>
                    </a:lnT>
                    <a:solidFill>
                      <a:srgbClr val="CDD4DA"/>
                    </a:solidFill>
                  </a:tcPr>
                </a:tc>
                <a:extLst>
                  <a:ext uri="{0D108BD9-81ED-4DB2-BD59-A6C34878D82A}">
                    <a16:rowId xmlns:a16="http://schemas.microsoft.com/office/drawing/2014/main" val="1233463305"/>
                  </a:ext>
                </a:extLst>
              </a:tr>
              <a:tr h="370840">
                <a:tc>
                  <a:txBody>
                    <a:bodyPr/>
                    <a:lstStyle/>
                    <a:p>
                      <a:r>
                        <a:rPr lang="en-US" dirty="0"/>
                        <a:t>Brazil</a:t>
                      </a:r>
                    </a:p>
                  </a:txBody>
                  <a:tcPr>
                    <a:solidFill>
                      <a:srgbClr val="E8EBED"/>
                    </a:solidFill>
                  </a:tcPr>
                </a:tc>
                <a:tc>
                  <a:txBody>
                    <a:bodyPr/>
                    <a:lstStyle/>
                    <a:p>
                      <a:r>
                        <a:rPr lang="en-US" dirty="0"/>
                        <a:t>Julie Klinger, </a:t>
                      </a:r>
                      <a:r>
                        <a:rPr lang="en-US" b="1" dirty="0"/>
                        <a:t>Boston Univ.</a:t>
                      </a:r>
                    </a:p>
                  </a:txBody>
                  <a:tcPr>
                    <a:solidFill>
                      <a:srgbClr val="E8EBED"/>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Case study of the </a:t>
                      </a:r>
                      <a:r>
                        <a:rPr lang="en-US" sz="1800" i="1" dirty="0" err="1">
                          <a:solidFill>
                            <a:srgbClr val="000000"/>
                          </a:solidFill>
                          <a:effectLst/>
                          <a:latin typeface="Calibri" panose="020F0502020204030204" pitchFamily="34" charset="0"/>
                          <a:ea typeface="Calibri" panose="020F0502020204030204" pitchFamily="34" charset="0"/>
                        </a:rPr>
                        <a:t>Stonipë</a:t>
                      </a:r>
                      <a:r>
                        <a:rPr lang="en-US" sz="1800" i="1" dirty="0">
                          <a:solidFill>
                            <a:srgbClr val="000000"/>
                          </a:solidFill>
                          <a:effectLst/>
                          <a:latin typeface="Calibri" panose="020F0502020204030204" pitchFamily="34" charset="0"/>
                          <a:ea typeface="Calibri" panose="020F0502020204030204" pitchFamily="34" charset="0"/>
                        </a:rPr>
                        <a:t> </a:t>
                      </a:r>
                      <a:r>
                        <a:rPr lang="en-US" sz="1800" i="1" dirty="0" err="1">
                          <a:solidFill>
                            <a:srgbClr val="000000"/>
                          </a:solidFill>
                          <a:effectLst/>
                          <a:latin typeface="Calibri" panose="020F0502020204030204" pitchFamily="34" charset="0"/>
                          <a:ea typeface="Calibri" panose="020F0502020204030204" pitchFamily="34" charset="0"/>
                        </a:rPr>
                        <a:t>Ioway</a:t>
                      </a:r>
                      <a:r>
                        <a:rPr lang="en-US" sz="1800" i="1"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ecotourism project </a:t>
                      </a:r>
                      <a:br>
                        <a:rPr lang="en-US" sz="1800" dirty="0">
                          <a:solidFill>
                            <a:srgbClr val="000000"/>
                          </a:solidFill>
                          <a:effectLst/>
                          <a:latin typeface="Calibri" panose="020F0502020204030204" pitchFamily="34" charset="0"/>
                          <a:ea typeface="Calibri" panose="020F0502020204030204" pitchFamily="34" charset="0"/>
                        </a:rPr>
                      </a:br>
                      <a:r>
                        <a:rPr lang="en-US" sz="1800" dirty="0">
                          <a:solidFill>
                            <a:srgbClr val="000000"/>
                          </a:solidFill>
                          <a:effectLst/>
                          <a:latin typeface="Calibri" panose="020F0502020204030204" pitchFamily="34" charset="0"/>
                          <a:ea typeface="Calibri" panose="020F0502020204030204" pitchFamily="34" charset="0"/>
                        </a:rPr>
                        <a:t>(</a:t>
                      </a:r>
                      <a:r>
                        <a:rPr lang="en-US" sz="1800" b="1" dirty="0">
                          <a:solidFill>
                            <a:srgbClr val="000000"/>
                          </a:solidFill>
                          <a:effectLst/>
                          <a:latin typeface="Calibri" panose="020F0502020204030204" pitchFamily="34" charset="0"/>
                          <a:ea typeface="Calibri" panose="020F0502020204030204" pitchFamily="34" charset="0"/>
                        </a:rPr>
                        <a:t>BNDES</a:t>
                      </a:r>
                      <a:r>
                        <a:rPr lang="en-US" sz="1800" dirty="0">
                          <a:solidFill>
                            <a:srgbClr val="000000"/>
                          </a:solidFill>
                          <a:effectLst/>
                          <a:latin typeface="Calibri" panose="020F0502020204030204" pitchFamily="34" charset="0"/>
                          <a:ea typeface="Calibri" panose="020F0502020204030204" pitchFamily="34" charset="0"/>
                        </a:rPr>
                        <a:t>, Fundo Amazonia)</a:t>
                      </a:r>
                    </a:p>
                  </a:txBody>
                  <a:tcPr marL="63500" marR="63500" marT="63500" marB="63500">
                    <a:solidFill>
                      <a:srgbClr val="E8EBED"/>
                    </a:solidFill>
                  </a:tcPr>
                </a:tc>
                <a:extLst>
                  <a:ext uri="{0D108BD9-81ED-4DB2-BD59-A6C34878D82A}">
                    <a16:rowId xmlns:a16="http://schemas.microsoft.com/office/drawing/2014/main" val="1798399131"/>
                  </a:ext>
                </a:extLst>
              </a:tr>
              <a:tr h="0">
                <a:tc>
                  <a:txBody>
                    <a:bodyPr/>
                    <a:lstStyle/>
                    <a:p>
                      <a:r>
                        <a:rPr lang="en-US" dirty="0"/>
                        <a:t>Ecuador</a:t>
                      </a:r>
                    </a:p>
                  </a:txBody>
                  <a:tcPr>
                    <a:solidFill>
                      <a:srgbClr val="CDD4DA"/>
                    </a:solidFill>
                  </a:tcPr>
                </a:tc>
                <a:tc>
                  <a:txBody>
                    <a:bodyPr/>
                    <a:lstStyle/>
                    <a:p>
                      <a:r>
                        <a:rPr lang="en-US" dirty="0"/>
                        <a:t>María Cristina Vallejo, Betty Espinosa, and Francisco </a:t>
                      </a:r>
                      <a:r>
                        <a:rPr lang="en-US" dirty="0" err="1"/>
                        <a:t>Venes</a:t>
                      </a:r>
                      <a:r>
                        <a:rPr lang="en-US" dirty="0"/>
                        <a:t>, </a:t>
                      </a:r>
                      <a:r>
                        <a:rPr lang="en-US" b="1" dirty="0"/>
                        <a:t>FLACSO-Ecuador</a:t>
                      </a:r>
                    </a:p>
                  </a:txBody>
                  <a:tcPr>
                    <a:solidFill>
                      <a:srgbClr val="CDD4DA"/>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Case studies of two dams: Baba Multipurpose Dam (</a:t>
                      </a:r>
                      <a:r>
                        <a:rPr lang="en-US" sz="1800" b="1" dirty="0">
                          <a:solidFill>
                            <a:srgbClr val="000000"/>
                          </a:solidFill>
                          <a:effectLst/>
                          <a:latin typeface="Calibri" panose="020F0502020204030204" pitchFamily="34" charset="0"/>
                          <a:ea typeface="Calibri" panose="020F0502020204030204" pitchFamily="34" charset="0"/>
                        </a:rPr>
                        <a:t>IADB</a:t>
                      </a:r>
                      <a:r>
                        <a:rPr lang="en-US" sz="1800" dirty="0">
                          <a:solidFill>
                            <a:srgbClr val="000000"/>
                          </a:solidFill>
                          <a:effectLst/>
                          <a:latin typeface="Calibri" panose="020F0502020204030204" pitchFamily="34" charset="0"/>
                          <a:ea typeface="Calibri" panose="020F0502020204030204" pitchFamily="34" charset="0"/>
                        </a:rPr>
                        <a:t> initially, though this participation was later cancelled) and Coca-</a:t>
                      </a:r>
                      <a:r>
                        <a:rPr lang="en-US" sz="1800" dirty="0" err="1">
                          <a:solidFill>
                            <a:srgbClr val="000000"/>
                          </a:solidFill>
                          <a:effectLst/>
                          <a:latin typeface="Calibri" panose="020F0502020204030204" pitchFamily="34" charset="0"/>
                          <a:ea typeface="Calibri" panose="020F0502020204030204" pitchFamily="34" charset="0"/>
                        </a:rPr>
                        <a:t>Codo</a:t>
                      </a:r>
                      <a:r>
                        <a:rPr lang="en-US" sz="1800" dirty="0">
                          <a:solidFill>
                            <a:srgbClr val="000000"/>
                          </a:solidFill>
                          <a:effectLst/>
                          <a:latin typeface="Calibri" panose="020F0502020204030204" pitchFamily="34" charset="0"/>
                          <a:ea typeface="Calibri" panose="020F0502020204030204" pitchFamily="34" charset="0"/>
                        </a:rPr>
                        <a:t> Sinclair Dam (</a:t>
                      </a:r>
                      <a:r>
                        <a:rPr lang="en-US" sz="1800" b="1" dirty="0">
                          <a:solidFill>
                            <a:srgbClr val="000000"/>
                          </a:solidFill>
                          <a:effectLst/>
                          <a:latin typeface="Calibri" panose="020F0502020204030204" pitchFamily="34" charset="0"/>
                          <a:ea typeface="Calibri" panose="020F0502020204030204" pitchFamily="34" charset="0"/>
                        </a:rPr>
                        <a:t>China </a:t>
                      </a:r>
                      <a:r>
                        <a:rPr lang="en-US" sz="1800" b="1" dirty="0" err="1">
                          <a:solidFill>
                            <a:srgbClr val="000000"/>
                          </a:solidFill>
                          <a:effectLst/>
                          <a:latin typeface="Calibri" panose="020F0502020204030204" pitchFamily="34" charset="0"/>
                          <a:ea typeface="Calibri" panose="020F0502020204030204" pitchFamily="34" charset="0"/>
                        </a:rPr>
                        <a:t>ExIm</a:t>
                      </a:r>
                      <a:r>
                        <a:rPr lang="en-US" sz="1800" b="1" dirty="0">
                          <a:solidFill>
                            <a:srgbClr val="000000"/>
                          </a:solidFill>
                          <a:effectLst/>
                          <a:latin typeface="Calibri" panose="020F0502020204030204" pitchFamily="34" charset="0"/>
                          <a:ea typeface="Calibri" panose="020F0502020204030204" pitchFamily="34" charset="0"/>
                        </a:rPr>
                        <a:t> Bank</a:t>
                      </a:r>
                      <a:r>
                        <a:rPr lang="en-US" sz="1800" dirty="0">
                          <a:solidFill>
                            <a:srgbClr val="000000"/>
                          </a:solidFill>
                          <a:effectLst/>
                          <a:latin typeface="Calibri" panose="020F0502020204030204" pitchFamily="34" charset="0"/>
                          <a:ea typeface="Calibri" panose="020F0502020204030204" pitchFamily="34" charset="0"/>
                        </a:rPr>
                        <a:t>) </a:t>
                      </a:r>
                    </a:p>
                  </a:txBody>
                  <a:tcPr marL="63500" marR="63500" marT="63500" marB="63500">
                    <a:solidFill>
                      <a:srgbClr val="CDD4DA"/>
                    </a:solidFill>
                  </a:tcPr>
                </a:tc>
                <a:extLst>
                  <a:ext uri="{0D108BD9-81ED-4DB2-BD59-A6C34878D82A}">
                    <a16:rowId xmlns:a16="http://schemas.microsoft.com/office/drawing/2014/main" val="4087984295"/>
                  </a:ext>
                </a:extLst>
              </a:tr>
              <a:tr h="370840">
                <a:tc>
                  <a:txBody>
                    <a:bodyPr/>
                    <a:lstStyle/>
                    <a:p>
                      <a:r>
                        <a:rPr lang="en-US" dirty="0"/>
                        <a:t>Peru</a:t>
                      </a:r>
                    </a:p>
                  </a:txBody>
                  <a:tcPr>
                    <a:solidFill>
                      <a:srgbClr val="E8EBED"/>
                    </a:solidFill>
                  </a:tcPr>
                </a:tc>
                <a:tc>
                  <a:txBody>
                    <a:bodyPr/>
                    <a:lstStyle/>
                    <a:p>
                      <a:r>
                        <a:rPr lang="en-US" dirty="0"/>
                        <a:t>Juan Luis </a:t>
                      </a:r>
                      <a:r>
                        <a:rPr lang="en-US" dirty="0" err="1"/>
                        <a:t>Dammert</a:t>
                      </a:r>
                      <a:r>
                        <a:rPr lang="en-US" dirty="0"/>
                        <a:t> Bello, </a:t>
                      </a:r>
                      <a:br>
                        <a:rPr lang="en-US" dirty="0"/>
                      </a:br>
                      <a:r>
                        <a:rPr lang="en-US" b="1" dirty="0"/>
                        <a:t>Univ. del </a:t>
                      </a:r>
                      <a:r>
                        <a:rPr lang="en-US" b="1" dirty="0" err="1"/>
                        <a:t>Pacífico</a:t>
                      </a:r>
                      <a:endParaRPr lang="en-US" b="1" dirty="0"/>
                    </a:p>
                  </a:txBody>
                  <a:tcPr>
                    <a:solidFill>
                      <a:srgbClr val="E8EBED"/>
                    </a:solidFill>
                  </a:tcPr>
                </a:tc>
                <a:tc>
                  <a: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Case studies of the CVIS Highway (</a:t>
                      </a:r>
                      <a:r>
                        <a:rPr lang="en-US" sz="1800" b="1" dirty="0">
                          <a:solidFill>
                            <a:srgbClr val="000000"/>
                          </a:solidFill>
                          <a:effectLst/>
                          <a:latin typeface="Calibri" panose="020F0502020204030204" pitchFamily="34" charset="0"/>
                          <a:ea typeface="Calibri" panose="020F0502020204030204" pitchFamily="34" charset="0"/>
                        </a:rPr>
                        <a:t>CAF</a:t>
                      </a:r>
                      <a:r>
                        <a:rPr lang="en-US" sz="1800" dirty="0">
                          <a:solidFill>
                            <a:srgbClr val="000000"/>
                          </a:solidFill>
                          <a:effectLst/>
                          <a:latin typeface="Calibri" panose="020F0502020204030204" pitchFamily="34" charset="0"/>
                          <a:ea typeface="Calibri" panose="020F0502020204030204" pitchFamily="34" charset="0"/>
                        </a:rPr>
                        <a:t>) and the </a:t>
                      </a:r>
                      <a:r>
                        <a:rPr lang="en-US" sz="1800" dirty="0" err="1">
                          <a:solidFill>
                            <a:srgbClr val="000000"/>
                          </a:solidFill>
                          <a:effectLst/>
                          <a:latin typeface="Calibri" panose="020F0502020204030204" pitchFamily="34" charset="0"/>
                          <a:ea typeface="Calibri" panose="020F0502020204030204" pitchFamily="34" charset="0"/>
                        </a:rPr>
                        <a:t>Inambari</a:t>
                      </a:r>
                      <a:r>
                        <a:rPr lang="en-US" sz="1800" dirty="0">
                          <a:solidFill>
                            <a:srgbClr val="000000"/>
                          </a:solidFill>
                          <a:effectLst/>
                          <a:latin typeface="Calibri" panose="020F0502020204030204" pitchFamily="34" charset="0"/>
                          <a:ea typeface="Calibri" panose="020F0502020204030204" pitchFamily="34" charset="0"/>
                        </a:rPr>
                        <a:t> Dam (cancelled, though originally expected to be financed through </a:t>
                      </a:r>
                      <a:r>
                        <a:rPr lang="en-US" sz="1800" b="1" dirty="0">
                          <a:solidFill>
                            <a:srgbClr val="000000"/>
                          </a:solidFill>
                          <a:effectLst/>
                          <a:latin typeface="Calibri" panose="020F0502020204030204" pitchFamily="34" charset="0"/>
                          <a:ea typeface="Calibri" panose="020F0502020204030204" pitchFamily="34" charset="0"/>
                        </a:rPr>
                        <a:t>BNDES</a:t>
                      </a:r>
                      <a:r>
                        <a:rPr lang="en-US" sz="1800" dirty="0">
                          <a:solidFill>
                            <a:srgbClr val="000000"/>
                          </a:solidFill>
                          <a:effectLst/>
                          <a:latin typeface="Calibri" panose="020F0502020204030204" pitchFamily="34" charset="0"/>
                          <a:ea typeface="Calibri" panose="020F0502020204030204" pitchFamily="34" charset="0"/>
                        </a:rPr>
                        <a:t>)</a:t>
                      </a:r>
                    </a:p>
                  </a:txBody>
                  <a:tcPr marL="63500" marR="63500" marT="63500" marB="63500">
                    <a:solidFill>
                      <a:srgbClr val="E8EBED"/>
                    </a:solidFill>
                  </a:tcPr>
                </a:tc>
                <a:extLst>
                  <a:ext uri="{0D108BD9-81ED-4DB2-BD59-A6C34878D82A}">
                    <a16:rowId xmlns:a16="http://schemas.microsoft.com/office/drawing/2014/main" val="1617406342"/>
                  </a:ext>
                </a:extLst>
              </a:tr>
            </a:tbl>
          </a:graphicData>
        </a:graphic>
      </p:graphicFrame>
      <p:pic>
        <p:nvPicPr>
          <p:cNvPr id="5" name="Picture 4">
            <a:extLst>
              <a:ext uri="{FF2B5EF4-FFF2-40B4-BE49-F238E27FC236}">
                <a16:creationId xmlns:a16="http://schemas.microsoft.com/office/drawing/2014/main" id="{4F8D4C16-1AF2-5F45-A4E5-A1A9D2457694}"/>
              </a:ext>
            </a:extLst>
          </p:cNvPr>
          <p:cNvPicPr>
            <a:picLocks noChangeAspect="1"/>
          </p:cNvPicPr>
          <p:nvPr/>
        </p:nvPicPr>
        <p:blipFill rotWithShape="1">
          <a:blip r:embed="rId2">
            <a:extLst>
              <a:ext uri="{28A0092B-C50C-407E-A947-70E740481C1C}">
                <a14:useLocalDpi xmlns:a14="http://schemas.microsoft.com/office/drawing/2010/main" val="0"/>
              </a:ext>
            </a:extLst>
          </a:blip>
          <a:srcRect l="3864" t="10399" r="71261" b="12279"/>
          <a:stretch/>
        </p:blipFill>
        <p:spPr>
          <a:xfrm>
            <a:off x="273000" y="5951914"/>
            <a:ext cx="548640" cy="682293"/>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A65B0CCD-DB46-4796-BCC6-BC0BC3C3349F}"/>
              </a:ext>
            </a:extLst>
          </p:cNvPr>
          <p:cNvPicPr>
            <a:picLocks noChangeAspect="1"/>
          </p:cNvPicPr>
          <p:nvPr/>
        </p:nvPicPr>
        <p:blipFill rotWithShape="1">
          <a:blip r:embed="rId3">
            <a:extLst>
              <a:ext uri="{28A0092B-C50C-407E-A947-70E740481C1C}">
                <a14:useLocalDpi xmlns:a14="http://schemas.microsoft.com/office/drawing/2010/main" val="0"/>
              </a:ext>
            </a:extLst>
          </a:blip>
          <a:srcRect t="26209" r="25667" b="21154"/>
          <a:stretch/>
        </p:blipFill>
        <p:spPr bwMode="auto">
          <a:xfrm>
            <a:off x="9220009" y="6267014"/>
            <a:ext cx="2829699" cy="34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448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B33586-A155-EA4F-95E7-56BAE672F593}"/>
              </a:ext>
            </a:extLst>
          </p:cNvPr>
          <p:cNvSpPr/>
          <p:nvPr/>
        </p:nvSpPr>
        <p:spPr>
          <a:xfrm>
            <a:off x="6679202" y="1542303"/>
            <a:ext cx="4558224" cy="4583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21 Rectángulo">
            <a:extLst>
              <a:ext uri="{FF2B5EF4-FFF2-40B4-BE49-F238E27FC236}">
                <a16:creationId xmlns:a16="http://schemas.microsoft.com/office/drawing/2014/main" id="{A7DB27EE-B1C5-AD47-A32D-EBFC61C0E7CF}"/>
              </a:ext>
            </a:extLst>
          </p:cNvPr>
          <p:cNvSpPr/>
          <p:nvPr/>
        </p:nvSpPr>
        <p:spPr>
          <a:xfrm>
            <a:off x="1173480" y="4786500"/>
            <a:ext cx="4617720" cy="1222641"/>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3 Rectángulo">
            <a:extLst>
              <a:ext uri="{FF2B5EF4-FFF2-40B4-BE49-F238E27FC236}">
                <a16:creationId xmlns:a16="http://schemas.microsoft.com/office/drawing/2014/main" id="{83B936BC-6E63-AB47-972F-55260D3E931D}"/>
              </a:ext>
            </a:extLst>
          </p:cNvPr>
          <p:cNvSpPr/>
          <p:nvPr/>
        </p:nvSpPr>
        <p:spPr>
          <a:xfrm>
            <a:off x="1173480" y="3665902"/>
            <a:ext cx="4617720" cy="1136465"/>
          </a:xfrm>
          <a:prstGeom prst="rect">
            <a:avLst/>
          </a:prstGeom>
          <a:solidFill>
            <a:schemeClr val="bg2">
              <a:lumMod val="9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Rectángulo"/>
          <p:cNvSpPr/>
          <p:nvPr/>
        </p:nvSpPr>
        <p:spPr>
          <a:xfrm>
            <a:off x="1173480" y="2597150"/>
            <a:ext cx="4617720" cy="1068752"/>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1173480" y="273050"/>
            <a:ext cx="9026976" cy="1162050"/>
          </a:xfrm>
        </p:spPr>
        <p:txBody>
          <a:bodyPr anchor="ctr">
            <a:normAutofit/>
          </a:bodyPr>
          <a:lstStyle/>
          <a:p>
            <a:pPr algn="l"/>
            <a:r>
              <a:rPr lang="es-EC" sz="4000" b="1" dirty="0">
                <a:solidFill>
                  <a:srgbClr val="BB0F2F"/>
                </a:solidFill>
              </a:rPr>
              <a:t>Coca Codo Sinclair </a:t>
            </a:r>
            <a:r>
              <a:rPr lang="en-US" sz="4000" b="1" dirty="0">
                <a:solidFill>
                  <a:srgbClr val="BB0F2F"/>
                </a:solidFill>
              </a:rPr>
              <a:t>Hydroelectric</a:t>
            </a:r>
            <a:r>
              <a:rPr lang="es-EC" sz="4000" b="1" dirty="0">
                <a:solidFill>
                  <a:srgbClr val="BB0F2F"/>
                </a:solidFill>
              </a:rPr>
              <a:t> Project</a:t>
            </a:r>
          </a:p>
        </p:txBody>
      </p:sp>
      <p:pic>
        <p:nvPicPr>
          <p:cNvPr id="13" name="Picture 9">
            <a:extLst>
              <a:ext uri="{FF2B5EF4-FFF2-40B4-BE49-F238E27FC236}">
                <a16:creationId xmlns:a16="http://schemas.microsoft.com/office/drawing/2014/main" id="{318A6C37-6BD6-724A-B471-D5FDA4BCBE30}"/>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l="5193" t="5662" r="18515" b="8057"/>
          <a:stretch/>
        </p:blipFill>
        <p:spPr>
          <a:xfrm>
            <a:off x="6679202" y="1542303"/>
            <a:ext cx="4558224" cy="3696027"/>
          </a:xfrm>
          <a:prstGeom prst="rect">
            <a:avLst/>
          </a:prstGeom>
          <a:ln>
            <a:noFill/>
          </a:ln>
        </p:spPr>
      </p:pic>
      <p:sp>
        <p:nvSpPr>
          <p:cNvPr id="14" name="4 Marcador de texto"/>
          <p:cNvSpPr>
            <a:spLocks noGrp="1"/>
          </p:cNvSpPr>
          <p:nvPr>
            <p:ph type="body" sz="half" idx="2"/>
          </p:nvPr>
        </p:nvSpPr>
        <p:spPr>
          <a:xfrm>
            <a:off x="1173480" y="1435100"/>
            <a:ext cx="4617720" cy="5162252"/>
          </a:xfrm>
        </p:spPr>
        <p:txBody>
          <a:bodyPr>
            <a:normAutofit/>
          </a:bodyPr>
          <a:lstStyle/>
          <a:p>
            <a:pPr>
              <a:lnSpc>
                <a:spcPct val="150000"/>
              </a:lnSpc>
            </a:pPr>
            <a:r>
              <a:rPr lang="en-US" sz="1800" b="1" dirty="0"/>
              <a:t>Capacity: </a:t>
            </a:r>
            <a:r>
              <a:rPr lang="en-US" sz="1800" dirty="0"/>
              <a:t>1,500 MW</a:t>
            </a:r>
          </a:p>
          <a:p>
            <a:pPr>
              <a:lnSpc>
                <a:spcPct val="150000"/>
              </a:lnSpc>
            </a:pPr>
            <a:r>
              <a:rPr lang="en-US" sz="1800" b="1" dirty="0"/>
              <a:t>Annual generation: </a:t>
            </a:r>
            <a:r>
              <a:rPr lang="en-US" sz="1800" dirty="0"/>
              <a:t>8,734 </a:t>
            </a:r>
            <a:r>
              <a:rPr lang="en-US" sz="1800" dirty="0" err="1"/>
              <a:t>GWh</a:t>
            </a:r>
            <a:endParaRPr lang="en-US" sz="1800" b="1" dirty="0"/>
          </a:p>
          <a:p>
            <a:pPr>
              <a:lnSpc>
                <a:spcPct val="150000"/>
              </a:lnSpc>
            </a:pPr>
            <a:r>
              <a:rPr lang="en-US" sz="1800" b="1" dirty="0"/>
              <a:t>Construction: </a:t>
            </a:r>
            <a:r>
              <a:rPr lang="en-US" sz="1800" dirty="0" err="1"/>
              <a:t>Sinohydro</a:t>
            </a:r>
            <a:r>
              <a:rPr lang="en-US" sz="1800" dirty="0"/>
              <a:t> </a:t>
            </a:r>
          </a:p>
          <a:p>
            <a:pPr>
              <a:lnSpc>
                <a:spcPct val="150000"/>
              </a:lnSpc>
            </a:pPr>
            <a:r>
              <a:rPr lang="en-US" sz="1800" b="1" dirty="0"/>
              <a:t>Implementation: </a:t>
            </a:r>
            <a:r>
              <a:rPr lang="en-US" sz="1800" dirty="0" err="1"/>
              <a:t>CocaSinclair</a:t>
            </a:r>
            <a:endParaRPr lang="en-US" sz="1800" dirty="0"/>
          </a:p>
          <a:p>
            <a:pPr>
              <a:lnSpc>
                <a:spcPct val="150000"/>
              </a:lnSpc>
            </a:pPr>
            <a:r>
              <a:rPr lang="en-US" sz="1800" b="1" dirty="0"/>
              <a:t>Financing: </a:t>
            </a:r>
            <a:r>
              <a:rPr lang="en-US" sz="1800" dirty="0"/>
              <a:t>China </a:t>
            </a:r>
            <a:r>
              <a:rPr lang="en-US" sz="1800" dirty="0" err="1"/>
              <a:t>Eximbank</a:t>
            </a:r>
            <a:endParaRPr lang="en-US" sz="1800" dirty="0"/>
          </a:p>
          <a:p>
            <a:pPr>
              <a:lnSpc>
                <a:spcPct val="150000"/>
              </a:lnSpc>
            </a:pPr>
            <a:r>
              <a:rPr lang="en-US" sz="1800" b="1" dirty="0"/>
              <a:t>Total Cost: </a:t>
            </a:r>
            <a:r>
              <a:rPr lang="en-US" sz="1800" dirty="0"/>
              <a:t>$ US 2,851 million</a:t>
            </a:r>
          </a:p>
          <a:p>
            <a:pPr>
              <a:lnSpc>
                <a:spcPct val="150000"/>
              </a:lnSpc>
            </a:pPr>
            <a:r>
              <a:rPr lang="en-US" sz="1800" b="1" dirty="0"/>
              <a:t>Affected zone: </a:t>
            </a:r>
            <a:r>
              <a:rPr lang="en-US" sz="1800" dirty="0"/>
              <a:t>Napo River Basin, Coca River.  Provinces of Napo and Sucumbíos (Amazonia), 3 km</a:t>
            </a:r>
            <a:r>
              <a:rPr lang="en-US" sz="1800" baseline="30000" dirty="0"/>
              <a:t>2</a:t>
            </a:r>
            <a:r>
              <a:rPr lang="en-US" sz="1800" dirty="0"/>
              <a:t> flooded.</a:t>
            </a:r>
            <a:endParaRPr lang="en-US" sz="1800" b="1" dirty="0"/>
          </a:p>
        </p:txBody>
      </p:sp>
      <p:pic>
        <p:nvPicPr>
          <p:cNvPr id="17" name="Picture 4" descr="Resultado de 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2325" y="2708922"/>
            <a:ext cx="288032" cy="1919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esultado de image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25" t="28989" r="2643" b="28762"/>
          <a:stretch/>
        </p:blipFill>
        <p:spPr bwMode="auto">
          <a:xfrm>
            <a:off x="4215024" y="3224870"/>
            <a:ext cx="281168" cy="190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Resultado de 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4062" y="3824324"/>
            <a:ext cx="288032" cy="191901"/>
          </a:xfrm>
          <a:prstGeom prst="rect">
            <a:avLst/>
          </a:prstGeom>
          <a:noFill/>
          <a:extLst>
            <a:ext uri="{909E8E84-426E-40DD-AFC4-6F175D3DCCD1}">
              <a14:hiddenFill xmlns:a14="http://schemas.microsoft.com/office/drawing/2010/main">
                <a:solidFill>
                  <a:srgbClr val="FFFFFF"/>
                </a:solidFill>
              </a14:hiddenFill>
            </a:ext>
          </a:extLst>
        </p:spPr>
      </p:pic>
      <p:sp>
        <p:nvSpPr>
          <p:cNvPr id="24" name="23 Rectángulo"/>
          <p:cNvSpPr/>
          <p:nvPr/>
        </p:nvSpPr>
        <p:spPr>
          <a:xfrm>
            <a:off x="1173480" y="1542303"/>
            <a:ext cx="4617720" cy="1014605"/>
          </a:xfrm>
          <a:prstGeom prst="rect">
            <a:avLst/>
          </a:prstGeom>
          <a:solidFill>
            <a:schemeClr val="bg2">
              <a:lumMod val="9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 name="Picture 9">
            <a:extLst>
              <a:ext uri="{FF2B5EF4-FFF2-40B4-BE49-F238E27FC236}">
                <a16:creationId xmlns:a16="http://schemas.microsoft.com/office/drawing/2014/main" id="{B6FF20F3-0855-4A41-B95E-44AE6E2C15F5}"/>
              </a:ext>
            </a:extLst>
          </p:cNvPr>
          <p:cNvPicPr>
            <a:picLocks/>
          </p:cNvPicPr>
          <p:nvPr/>
        </p:nvPicPr>
        <p:blipFill rotWithShape="1">
          <a:blip r:embed="rId3" cstate="print">
            <a:extLst>
              <a:ext uri="{28A0092B-C50C-407E-A947-70E740481C1C}">
                <a14:useLocalDpi xmlns:a14="http://schemas.microsoft.com/office/drawing/2010/main" val="0"/>
              </a:ext>
            </a:extLst>
          </a:blip>
          <a:srcRect l="80681" t="76672" b="5112"/>
          <a:stretch/>
        </p:blipFill>
        <p:spPr>
          <a:xfrm>
            <a:off x="9797266" y="5273600"/>
            <a:ext cx="1440160" cy="852373"/>
          </a:xfrm>
          <a:prstGeom prst="rect">
            <a:avLst/>
          </a:prstGeom>
          <a:ln>
            <a:noFill/>
          </a:ln>
        </p:spPr>
      </p:pic>
      <p:sp>
        <p:nvSpPr>
          <p:cNvPr id="25" name="15 Rectángulo">
            <a:extLst>
              <a:ext uri="{FF2B5EF4-FFF2-40B4-BE49-F238E27FC236}">
                <a16:creationId xmlns:a16="http://schemas.microsoft.com/office/drawing/2014/main" id="{8A506249-1576-444D-8D8C-0FA111282A5F}"/>
              </a:ext>
            </a:extLst>
          </p:cNvPr>
          <p:cNvSpPr/>
          <p:nvPr/>
        </p:nvSpPr>
        <p:spPr>
          <a:xfrm>
            <a:off x="6751210" y="5545899"/>
            <a:ext cx="1953868" cy="307777"/>
          </a:xfrm>
          <a:prstGeom prst="rect">
            <a:avLst/>
          </a:prstGeom>
        </p:spPr>
        <p:txBody>
          <a:bodyPr wrap="none">
            <a:spAutoFit/>
          </a:bodyPr>
          <a:lstStyle/>
          <a:p>
            <a:r>
              <a:rPr lang="es-EC" sz="1400" dirty="0"/>
              <a:t>INEC (2017), IGM (2017)</a:t>
            </a:r>
          </a:p>
        </p:txBody>
      </p:sp>
    </p:spTree>
    <p:extLst>
      <p:ext uri="{BB962C8B-B14F-4D97-AF65-F5344CB8AC3E}">
        <p14:creationId xmlns:p14="http://schemas.microsoft.com/office/powerpoint/2010/main" val="1727718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Rectángulo"/>
          <p:cNvSpPr/>
          <p:nvPr/>
        </p:nvSpPr>
        <p:spPr>
          <a:xfrm>
            <a:off x="1745846" y="5157192"/>
            <a:ext cx="4939221" cy="1080120"/>
          </a:xfrm>
          <a:prstGeom prst="rect">
            <a:avLst/>
          </a:prstGeom>
          <a:solidFill>
            <a:schemeClr val="bg2">
              <a:lumMod val="9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p:cNvSpPr/>
          <p:nvPr/>
        </p:nvSpPr>
        <p:spPr>
          <a:xfrm>
            <a:off x="1703512" y="3298978"/>
            <a:ext cx="4956368" cy="991351"/>
          </a:xfrm>
          <a:prstGeom prst="rect">
            <a:avLst/>
          </a:prstGeom>
          <a:solidFill>
            <a:schemeClr val="bg2">
              <a:lumMod val="9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Rectángulo"/>
          <p:cNvSpPr/>
          <p:nvPr/>
        </p:nvSpPr>
        <p:spPr>
          <a:xfrm>
            <a:off x="1728700" y="4293096"/>
            <a:ext cx="4931180" cy="866862"/>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Rectángulo"/>
          <p:cNvSpPr/>
          <p:nvPr/>
        </p:nvSpPr>
        <p:spPr>
          <a:xfrm>
            <a:off x="1703512" y="2424219"/>
            <a:ext cx="4956368" cy="866862"/>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Rectángulo"/>
          <p:cNvSpPr/>
          <p:nvPr/>
        </p:nvSpPr>
        <p:spPr>
          <a:xfrm>
            <a:off x="1703512" y="1484784"/>
            <a:ext cx="4956368" cy="939435"/>
          </a:xfrm>
          <a:prstGeom prst="rect">
            <a:avLst/>
          </a:prstGeom>
          <a:solidFill>
            <a:schemeClr val="bg2">
              <a:lumMod val="9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1981200" y="273050"/>
            <a:ext cx="8219256" cy="1162050"/>
          </a:xfrm>
        </p:spPr>
        <p:txBody>
          <a:bodyPr anchor="ctr">
            <a:normAutofit/>
          </a:bodyPr>
          <a:lstStyle/>
          <a:p>
            <a:pPr algn="l"/>
            <a:r>
              <a:rPr lang="es-EC" sz="4000" b="1" dirty="0">
                <a:solidFill>
                  <a:srgbClr val="BB0F2F"/>
                </a:solidFill>
              </a:rPr>
              <a:t>Baba Project</a:t>
            </a:r>
          </a:p>
        </p:txBody>
      </p:sp>
      <p:sp>
        <p:nvSpPr>
          <p:cNvPr id="5" name="4 Marcador de texto"/>
          <p:cNvSpPr>
            <a:spLocks noGrp="1"/>
          </p:cNvSpPr>
          <p:nvPr>
            <p:ph type="body" sz="half" idx="2"/>
          </p:nvPr>
        </p:nvSpPr>
        <p:spPr>
          <a:xfrm>
            <a:off x="1703512" y="1435100"/>
            <a:ext cx="5154026" cy="5162252"/>
          </a:xfrm>
        </p:spPr>
        <p:txBody>
          <a:bodyPr>
            <a:noAutofit/>
          </a:bodyPr>
          <a:lstStyle/>
          <a:p>
            <a:pPr>
              <a:lnSpc>
                <a:spcPct val="150000"/>
              </a:lnSpc>
            </a:pPr>
            <a:r>
              <a:rPr lang="en-US" b="1" dirty="0"/>
              <a:t>Multipurpose: </a:t>
            </a:r>
            <a:r>
              <a:rPr lang="en-US" dirty="0"/>
              <a:t>flood control, irrigation for agro-products, electricity generation, repowering.</a:t>
            </a:r>
            <a:endParaRPr lang="en-US" b="1" dirty="0"/>
          </a:p>
          <a:p>
            <a:pPr>
              <a:lnSpc>
                <a:spcPct val="150000"/>
              </a:lnSpc>
            </a:pPr>
            <a:r>
              <a:rPr lang="en-US" b="1" dirty="0"/>
              <a:t>Capacity: </a:t>
            </a:r>
            <a:r>
              <a:rPr lang="en-US" dirty="0"/>
              <a:t>42 MW + 213 MW*</a:t>
            </a:r>
          </a:p>
          <a:p>
            <a:pPr>
              <a:lnSpc>
                <a:spcPct val="150000"/>
              </a:lnSpc>
            </a:pPr>
            <a:r>
              <a:rPr lang="en-US" b="1" dirty="0"/>
              <a:t>Annual generation: </a:t>
            </a:r>
            <a:r>
              <a:rPr lang="en-US" dirty="0"/>
              <a:t>161 </a:t>
            </a:r>
            <a:r>
              <a:rPr lang="en-US" dirty="0" err="1"/>
              <a:t>GWh</a:t>
            </a:r>
            <a:r>
              <a:rPr lang="en-US" dirty="0"/>
              <a:t> + 280 </a:t>
            </a:r>
            <a:r>
              <a:rPr lang="en-US" dirty="0" err="1"/>
              <a:t>GWh</a:t>
            </a:r>
            <a:r>
              <a:rPr lang="en-US" dirty="0"/>
              <a:t>*</a:t>
            </a:r>
          </a:p>
          <a:p>
            <a:pPr>
              <a:lnSpc>
                <a:spcPct val="150000"/>
              </a:lnSpc>
            </a:pPr>
            <a:r>
              <a:rPr lang="en-US" b="1" dirty="0"/>
              <a:t>Construction: </a:t>
            </a:r>
            <a:r>
              <a:rPr lang="en-US" dirty="0"/>
              <a:t>OAS </a:t>
            </a:r>
          </a:p>
          <a:p>
            <a:pPr>
              <a:lnSpc>
                <a:spcPct val="150000"/>
              </a:lnSpc>
            </a:pPr>
            <a:r>
              <a:rPr lang="en-US" b="1" dirty="0"/>
              <a:t>Implementation: </a:t>
            </a:r>
            <a:r>
              <a:rPr lang="en-US" dirty="0" err="1"/>
              <a:t>Hidrolitoral</a:t>
            </a:r>
            <a:endParaRPr lang="en-US" dirty="0"/>
          </a:p>
          <a:p>
            <a:pPr>
              <a:lnSpc>
                <a:spcPct val="150000"/>
              </a:lnSpc>
            </a:pPr>
            <a:r>
              <a:rPr lang="en-US" b="1" dirty="0"/>
              <a:t>Financing: </a:t>
            </a:r>
            <a:r>
              <a:rPr lang="en-US" dirty="0"/>
              <a:t>State’s budget</a:t>
            </a:r>
          </a:p>
          <a:p>
            <a:pPr>
              <a:lnSpc>
                <a:spcPct val="150000"/>
              </a:lnSpc>
            </a:pPr>
            <a:r>
              <a:rPr lang="en-US" b="1" dirty="0"/>
              <a:t>Total Cost: </a:t>
            </a:r>
            <a:r>
              <a:rPr lang="en-US" dirty="0"/>
              <a:t>$ US 542 million</a:t>
            </a:r>
          </a:p>
          <a:p>
            <a:pPr>
              <a:lnSpc>
                <a:spcPct val="150000"/>
              </a:lnSpc>
            </a:pPr>
            <a:r>
              <a:rPr lang="en-US" b="1" dirty="0"/>
              <a:t>Affected zone: </a:t>
            </a:r>
            <a:r>
              <a:rPr lang="en-US" dirty="0"/>
              <a:t>Guayas River Basin, Baba River.  Province of Los Ríos (Cost), 672 hectares flooded.</a:t>
            </a:r>
            <a:endParaRPr lang="en-US" b="1" dirty="0"/>
          </a:p>
          <a:p>
            <a:pPr>
              <a:lnSpc>
                <a:spcPct val="150000"/>
              </a:lnSpc>
            </a:pPr>
            <a:r>
              <a:rPr lang="en-US" dirty="0"/>
              <a:t>	</a:t>
            </a:r>
          </a:p>
          <a:p>
            <a:pPr>
              <a:lnSpc>
                <a:spcPct val="150000"/>
              </a:lnSpc>
            </a:pPr>
            <a:endParaRPr lang="en-US" b="1" dirty="0"/>
          </a:p>
        </p:txBody>
      </p:sp>
      <p:pic>
        <p:nvPicPr>
          <p:cNvPr id="1030" name="Picture 6" descr="Resultado de imag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25" t="28989" r="2643" b="28762"/>
          <a:stretch/>
        </p:blipFill>
        <p:spPr bwMode="auto">
          <a:xfrm>
            <a:off x="4302664" y="3958280"/>
            <a:ext cx="281168" cy="190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3430" y="3573016"/>
            <a:ext cx="272572" cy="19080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7.png"/>
          <p:cNvPicPr>
            <a:picLocks noChangeAspect="1"/>
          </p:cNvPicPr>
          <p:nvPr/>
        </p:nvPicPr>
        <p:blipFill rotWithShape="1">
          <a:blip r:embed="rId5"/>
          <a:srcRect l="68497" t="3369" r="5203" b="66697"/>
          <a:stretch/>
        </p:blipFill>
        <p:spPr>
          <a:xfrm>
            <a:off x="7674105" y="1567955"/>
            <a:ext cx="3657600" cy="3748799"/>
          </a:xfrm>
          <a:prstGeom prst="rect">
            <a:avLst/>
          </a:prstGeom>
          <a:ln/>
        </p:spPr>
      </p:pic>
      <p:sp>
        <p:nvSpPr>
          <p:cNvPr id="4" name="3 Rectángulo"/>
          <p:cNvSpPr/>
          <p:nvPr/>
        </p:nvSpPr>
        <p:spPr>
          <a:xfrm>
            <a:off x="7674105" y="5316754"/>
            <a:ext cx="3164702" cy="276999"/>
          </a:xfrm>
          <a:prstGeom prst="rect">
            <a:avLst/>
          </a:prstGeom>
        </p:spPr>
        <p:txBody>
          <a:bodyPr wrap="square">
            <a:spAutoFit/>
          </a:bodyPr>
          <a:lstStyle/>
          <a:p>
            <a:r>
              <a:rPr lang="es-EC" sz="1200" dirty="0"/>
              <a:t>INEC (2017)</a:t>
            </a:r>
          </a:p>
        </p:txBody>
      </p:sp>
      <p:sp>
        <p:nvSpPr>
          <p:cNvPr id="3" name="2 Rectángulo"/>
          <p:cNvSpPr/>
          <p:nvPr/>
        </p:nvSpPr>
        <p:spPr>
          <a:xfrm>
            <a:off x="1703512" y="6263247"/>
            <a:ext cx="1227580" cy="307777"/>
          </a:xfrm>
          <a:prstGeom prst="rect">
            <a:avLst/>
          </a:prstGeom>
        </p:spPr>
        <p:txBody>
          <a:bodyPr wrap="none">
            <a:spAutoFit/>
          </a:bodyPr>
          <a:lstStyle/>
          <a:p>
            <a:r>
              <a:rPr lang="en-US" sz="1400" dirty="0"/>
              <a:t>* Repowering </a:t>
            </a:r>
            <a:endParaRPr lang="es-EC" sz="1400" dirty="0"/>
          </a:p>
        </p:txBody>
      </p:sp>
    </p:spTree>
    <p:extLst>
      <p:ext uri="{BB962C8B-B14F-4D97-AF65-F5344CB8AC3E}">
        <p14:creationId xmlns:p14="http://schemas.microsoft.com/office/powerpoint/2010/main" val="4093011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6CBABD-17D2-8744-A62C-5F75F6884DCD}"/>
              </a:ext>
            </a:extLst>
          </p:cNvPr>
          <p:cNvSpPr/>
          <p:nvPr/>
        </p:nvSpPr>
        <p:spPr>
          <a:xfrm>
            <a:off x="6846764" y="1484784"/>
            <a:ext cx="4824536" cy="4864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Rectángulo"/>
          <p:cNvSpPr/>
          <p:nvPr/>
        </p:nvSpPr>
        <p:spPr>
          <a:xfrm>
            <a:off x="1745846" y="5157192"/>
            <a:ext cx="4939221" cy="1080120"/>
          </a:xfrm>
          <a:prstGeom prst="rect">
            <a:avLst/>
          </a:prstGeom>
          <a:solidFill>
            <a:schemeClr val="bg2">
              <a:lumMod val="9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p:cNvSpPr/>
          <p:nvPr/>
        </p:nvSpPr>
        <p:spPr>
          <a:xfrm>
            <a:off x="1703512" y="3298978"/>
            <a:ext cx="4956368" cy="991351"/>
          </a:xfrm>
          <a:prstGeom prst="rect">
            <a:avLst/>
          </a:prstGeom>
          <a:solidFill>
            <a:schemeClr val="bg2">
              <a:lumMod val="9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Rectángulo"/>
          <p:cNvSpPr/>
          <p:nvPr/>
        </p:nvSpPr>
        <p:spPr>
          <a:xfrm>
            <a:off x="1728700" y="4293096"/>
            <a:ext cx="4931180" cy="866862"/>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Rectángulo"/>
          <p:cNvSpPr/>
          <p:nvPr/>
        </p:nvSpPr>
        <p:spPr>
          <a:xfrm>
            <a:off x="1703512" y="2424219"/>
            <a:ext cx="4956368" cy="866862"/>
          </a:xfrm>
          <a:prstGeom prst="rect">
            <a:avLst/>
          </a:prstGeom>
          <a:solidFill>
            <a:srgbClr val="FFC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Rectángulo"/>
          <p:cNvSpPr/>
          <p:nvPr/>
        </p:nvSpPr>
        <p:spPr>
          <a:xfrm>
            <a:off x="1703512" y="1484784"/>
            <a:ext cx="4956368" cy="939435"/>
          </a:xfrm>
          <a:prstGeom prst="rect">
            <a:avLst/>
          </a:prstGeom>
          <a:solidFill>
            <a:schemeClr val="bg2">
              <a:lumMod val="9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1981200" y="273050"/>
            <a:ext cx="8219256" cy="1162050"/>
          </a:xfrm>
        </p:spPr>
        <p:txBody>
          <a:bodyPr anchor="ctr">
            <a:normAutofit/>
          </a:bodyPr>
          <a:lstStyle/>
          <a:p>
            <a:pPr algn="l"/>
            <a:r>
              <a:rPr lang="es-EC" sz="4000" b="1" dirty="0">
                <a:solidFill>
                  <a:srgbClr val="BB0F2F"/>
                </a:solidFill>
              </a:rPr>
              <a:t>Baba Project</a:t>
            </a:r>
          </a:p>
        </p:txBody>
      </p:sp>
      <p:sp>
        <p:nvSpPr>
          <p:cNvPr id="5" name="4 Marcador de texto"/>
          <p:cNvSpPr>
            <a:spLocks noGrp="1"/>
          </p:cNvSpPr>
          <p:nvPr>
            <p:ph type="body" sz="half" idx="2"/>
          </p:nvPr>
        </p:nvSpPr>
        <p:spPr>
          <a:xfrm>
            <a:off x="1703512" y="1435100"/>
            <a:ext cx="5154026" cy="5162252"/>
          </a:xfrm>
        </p:spPr>
        <p:txBody>
          <a:bodyPr>
            <a:noAutofit/>
          </a:bodyPr>
          <a:lstStyle/>
          <a:p>
            <a:pPr>
              <a:lnSpc>
                <a:spcPct val="150000"/>
              </a:lnSpc>
            </a:pPr>
            <a:r>
              <a:rPr lang="en-US" b="1" dirty="0"/>
              <a:t>Multipurpose: </a:t>
            </a:r>
            <a:r>
              <a:rPr lang="en-US" dirty="0"/>
              <a:t>flood control, irrigation for agro-products, electricity generation, repowering.</a:t>
            </a:r>
            <a:endParaRPr lang="en-US" b="1" dirty="0"/>
          </a:p>
          <a:p>
            <a:pPr>
              <a:lnSpc>
                <a:spcPct val="150000"/>
              </a:lnSpc>
            </a:pPr>
            <a:r>
              <a:rPr lang="en-US" b="1" dirty="0"/>
              <a:t>Capacity: </a:t>
            </a:r>
            <a:r>
              <a:rPr lang="en-US" dirty="0"/>
              <a:t>42 MW + 213 MW*</a:t>
            </a:r>
          </a:p>
          <a:p>
            <a:pPr>
              <a:lnSpc>
                <a:spcPct val="150000"/>
              </a:lnSpc>
            </a:pPr>
            <a:r>
              <a:rPr lang="en-US" b="1" dirty="0"/>
              <a:t>Annual generation: </a:t>
            </a:r>
            <a:r>
              <a:rPr lang="en-US" dirty="0"/>
              <a:t>161 </a:t>
            </a:r>
            <a:r>
              <a:rPr lang="en-US" dirty="0" err="1"/>
              <a:t>GWh</a:t>
            </a:r>
            <a:r>
              <a:rPr lang="en-US" dirty="0"/>
              <a:t> + 280 </a:t>
            </a:r>
            <a:r>
              <a:rPr lang="en-US" dirty="0" err="1"/>
              <a:t>GWh</a:t>
            </a:r>
            <a:r>
              <a:rPr lang="en-US" dirty="0"/>
              <a:t>*</a:t>
            </a:r>
          </a:p>
          <a:p>
            <a:pPr>
              <a:lnSpc>
                <a:spcPct val="150000"/>
              </a:lnSpc>
            </a:pPr>
            <a:r>
              <a:rPr lang="en-US" b="1" dirty="0"/>
              <a:t>Construction: </a:t>
            </a:r>
            <a:r>
              <a:rPr lang="en-US" dirty="0"/>
              <a:t>OAS </a:t>
            </a:r>
          </a:p>
          <a:p>
            <a:pPr>
              <a:lnSpc>
                <a:spcPct val="150000"/>
              </a:lnSpc>
            </a:pPr>
            <a:r>
              <a:rPr lang="en-US" b="1" dirty="0"/>
              <a:t>Implementation: </a:t>
            </a:r>
            <a:r>
              <a:rPr lang="en-US" dirty="0" err="1"/>
              <a:t>Hidrolitoral</a:t>
            </a:r>
            <a:endParaRPr lang="en-US" dirty="0"/>
          </a:p>
          <a:p>
            <a:pPr>
              <a:lnSpc>
                <a:spcPct val="150000"/>
              </a:lnSpc>
            </a:pPr>
            <a:r>
              <a:rPr lang="en-US" b="1" dirty="0"/>
              <a:t>Financing: </a:t>
            </a:r>
            <a:r>
              <a:rPr lang="en-US" dirty="0"/>
              <a:t>State’s budget</a:t>
            </a:r>
          </a:p>
          <a:p>
            <a:pPr>
              <a:lnSpc>
                <a:spcPct val="150000"/>
              </a:lnSpc>
            </a:pPr>
            <a:r>
              <a:rPr lang="en-US" b="1" dirty="0"/>
              <a:t>Total Cost: </a:t>
            </a:r>
            <a:r>
              <a:rPr lang="en-US" dirty="0"/>
              <a:t>$ US 542 million</a:t>
            </a:r>
          </a:p>
          <a:p>
            <a:pPr>
              <a:lnSpc>
                <a:spcPct val="150000"/>
              </a:lnSpc>
            </a:pPr>
            <a:r>
              <a:rPr lang="en-US" b="1" dirty="0"/>
              <a:t>Affected zone: </a:t>
            </a:r>
            <a:r>
              <a:rPr lang="en-US" dirty="0"/>
              <a:t>Guayas River Basin, Baba River.  Province of Los Ríos (Cost), 672 hectares flooded.</a:t>
            </a:r>
            <a:endParaRPr lang="en-US" b="1" dirty="0"/>
          </a:p>
          <a:p>
            <a:pPr>
              <a:lnSpc>
                <a:spcPct val="150000"/>
              </a:lnSpc>
            </a:pPr>
            <a:r>
              <a:rPr lang="en-US" dirty="0"/>
              <a:t>	</a:t>
            </a:r>
          </a:p>
          <a:p>
            <a:pPr>
              <a:lnSpc>
                <a:spcPct val="150000"/>
              </a:lnSpc>
            </a:pPr>
            <a:endParaRPr lang="en-US" b="1" dirty="0"/>
          </a:p>
        </p:txBody>
      </p:sp>
      <p:pic>
        <p:nvPicPr>
          <p:cNvPr id="1030" name="Picture 6" descr="Resultado de image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25" t="28989" r="2643" b="28762"/>
          <a:stretch/>
        </p:blipFill>
        <p:spPr bwMode="auto">
          <a:xfrm>
            <a:off x="4302664" y="3958280"/>
            <a:ext cx="281168" cy="190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3430" y="3573016"/>
            <a:ext cx="272572" cy="1908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703512" y="6263247"/>
            <a:ext cx="1227580" cy="307777"/>
          </a:xfrm>
          <a:prstGeom prst="rect">
            <a:avLst/>
          </a:prstGeom>
        </p:spPr>
        <p:txBody>
          <a:bodyPr wrap="none">
            <a:spAutoFit/>
          </a:bodyPr>
          <a:lstStyle/>
          <a:p>
            <a:r>
              <a:rPr lang="en-US" sz="1400" dirty="0"/>
              <a:t>* Repowering </a:t>
            </a:r>
            <a:endParaRPr lang="es-EC" sz="1400" dirty="0"/>
          </a:p>
        </p:txBody>
      </p:sp>
      <p:pic>
        <p:nvPicPr>
          <p:cNvPr id="18" name="image7.png">
            <a:extLst>
              <a:ext uri="{FF2B5EF4-FFF2-40B4-BE49-F238E27FC236}">
                <a16:creationId xmlns:a16="http://schemas.microsoft.com/office/drawing/2014/main" id="{1D3AC6A6-52EF-F443-9467-2ACE50C505C7}"/>
              </a:ext>
            </a:extLst>
          </p:cNvPr>
          <p:cNvPicPr/>
          <p:nvPr/>
        </p:nvPicPr>
        <p:blipFill rotWithShape="1">
          <a:blip r:embed="rId5"/>
          <a:srcRect t="3053" r="31663"/>
          <a:stretch/>
        </p:blipFill>
        <p:spPr>
          <a:xfrm>
            <a:off x="6846764" y="1484784"/>
            <a:ext cx="4824536" cy="3548903"/>
          </a:xfrm>
          <a:prstGeom prst="rect">
            <a:avLst/>
          </a:prstGeom>
          <a:ln/>
        </p:spPr>
      </p:pic>
      <p:pic>
        <p:nvPicPr>
          <p:cNvPr id="20" name="image7.png">
            <a:extLst>
              <a:ext uri="{FF2B5EF4-FFF2-40B4-BE49-F238E27FC236}">
                <a16:creationId xmlns:a16="http://schemas.microsoft.com/office/drawing/2014/main" id="{F609AB07-485D-BB41-BA4B-F28B8227264D}"/>
              </a:ext>
            </a:extLst>
          </p:cNvPr>
          <p:cNvPicPr/>
          <p:nvPr/>
        </p:nvPicPr>
        <p:blipFill rotWithShape="1">
          <a:blip r:embed="rId5"/>
          <a:srcRect l="68155" t="68437"/>
          <a:stretch/>
        </p:blipFill>
        <p:spPr>
          <a:xfrm>
            <a:off x="10227490" y="5047164"/>
            <a:ext cx="1398390" cy="1301850"/>
          </a:xfrm>
          <a:prstGeom prst="rect">
            <a:avLst/>
          </a:prstGeom>
          <a:ln/>
        </p:spPr>
      </p:pic>
      <p:sp>
        <p:nvSpPr>
          <p:cNvPr id="21" name="38 Rectángulo">
            <a:extLst>
              <a:ext uri="{FF2B5EF4-FFF2-40B4-BE49-F238E27FC236}">
                <a16:creationId xmlns:a16="http://schemas.microsoft.com/office/drawing/2014/main" id="{E0393D98-2833-8E4E-BCDB-B35F4F06D10D}"/>
              </a:ext>
            </a:extLst>
          </p:cNvPr>
          <p:cNvSpPr/>
          <p:nvPr/>
        </p:nvSpPr>
        <p:spPr>
          <a:xfrm>
            <a:off x="7062788" y="5033687"/>
            <a:ext cx="3164702" cy="276999"/>
          </a:xfrm>
          <a:prstGeom prst="rect">
            <a:avLst/>
          </a:prstGeom>
        </p:spPr>
        <p:txBody>
          <a:bodyPr wrap="square">
            <a:spAutoFit/>
          </a:bodyPr>
          <a:lstStyle/>
          <a:p>
            <a:r>
              <a:rPr lang="es-EC" sz="1200" dirty="0"/>
              <a:t>INEC (2017)</a:t>
            </a:r>
          </a:p>
        </p:txBody>
      </p:sp>
    </p:spTree>
    <p:extLst>
      <p:ext uri="{BB962C8B-B14F-4D97-AF65-F5344CB8AC3E}">
        <p14:creationId xmlns:p14="http://schemas.microsoft.com/office/powerpoint/2010/main" val="3489327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2B8119-6734-D14C-AD35-A4DD2D3A03CD}"/>
              </a:ext>
            </a:extLst>
          </p:cNvPr>
          <p:cNvSpPr/>
          <p:nvPr/>
        </p:nvSpPr>
        <p:spPr>
          <a:xfrm>
            <a:off x="6019800" y="1690688"/>
            <a:ext cx="5640886" cy="403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p:txBody>
          <a:bodyPr>
            <a:normAutofit/>
          </a:bodyPr>
          <a:lstStyle/>
          <a:p>
            <a:pPr algn="l"/>
            <a:r>
              <a:rPr lang="en-US" sz="4000" b="1" dirty="0">
                <a:solidFill>
                  <a:srgbClr val="BB0F2F"/>
                </a:solidFill>
              </a:rPr>
              <a:t>Safeguards are not actually applied </a:t>
            </a:r>
          </a:p>
        </p:txBody>
      </p:sp>
      <p:sp>
        <p:nvSpPr>
          <p:cNvPr id="13" name="12 Marcador de contenido"/>
          <p:cNvSpPr>
            <a:spLocks noGrp="1"/>
          </p:cNvSpPr>
          <p:nvPr>
            <p:ph sz="half" idx="1"/>
          </p:nvPr>
        </p:nvSpPr>
        <p:spPr>
          <a:xfrm>
            <a:off x="1036320" y="1600200"/>
            <a:ext cx="4983480" cy="5069160"/>
          </a:xfrm>
          <a:solidFill>
            <a:srgbClr val="FFFFFF">
              <a:alpha val="50196"/>
            </a:srgbClr>
          </a:solidFill>
        </p:spPr>
        <p:txBody>
          <a:bodyPr>
            <a:normAutofit fontScale="92500"/>
          </a:bodyPr>
          <a:lstStyle/>
          <a:p>
            <a:pPr marL="0" indent="0">
              <a:lnSpc>
                <a:spcPct val="150000"/>
              </a:lnSpc>
              <a:buNone/>
            </a:pPr>
            <a:r>
              <a:rPr lang="en-US" sz="2400" dirty="0"/>
              <a:t>Projects are associated with:</a:t>
            </a:r>
          </a:p>
          <a:p>
            <a:pPr>
              <a:lnSpc>
                <a:spcPct val="150000"/>
              </a:lnSpc>
            </a:pPr>
            <a:r>
              <a:rPr lang="en-US" sz="2400" dirty="0"/>
              <a:t>significant environmental degradation.</a:t>
            </a:r>
          </a:p>
          <a:p>
            <a:pPr>
              <a:lnSpc>
                <a:spcPct val="150000"/>
              </a:lnSpc>
            </a:pPr>
            <a:r>
              <a:rPr lang="en-US" sz="2400" dirty="0"/>
              <a:t>social conflicts.</a:t>
            </a:r>
          </a:p>
          <a:p>
            <a:pPr marL="0" indent="0">
              <a:lnSpc>
                <a:spcPct val="150000"/>
              </a:lnSpc>
              <a:buNone/>
            </a:pPr>
            <a:r>
              <a:rPr lang="en-US" sz="2400" dirty="0"/>
              <a:t>The presence of safeguards in both national legislation and Chinese regulations does not automatically consolidate a scheme of guarantees for the territories, the ecosystems and the affected populations.</a:t>
            </a:r>
            <a:endParaRPr lang="es-EC" sz="2400" dirty="0"/>
          </a:p>
        </p:txBody>
      </p:sp>
      <p:pic>
        <p:nvPicPr>
          <p:cNvPr id="4" name="Picture 20"/>
          <p:cNvPicPr>
            <a:picLocks noChangeAspect="1"/>
          </p:cNvPicPr>
          <p:nvPr/>
        </p:nvPicPr>
        <p:blipFill rotWithShape="1">
          <a:blip r:embed="rId2">
            <a:extLst>
              <a:ext uri="{28A0092B-C50C-407E-A947-70E740481C1C}">
                <a14:useLocalDpi xmlns:a14="http://schemas.microsoft.com/office/drawing/2010/main" val="0"/>
              </a:ext>
            </a:extLst>
          </a:blip>
          <a:srcRect l="79589" t="68844" b="3931"/>
          <a:stretch/>
        </p:blipFill>
        <p:spPr>
          <a:xfrm>
            <a:off x="10206790" y="1690688"/>
            <a:ext cx="1453896" cy="1371195"/>
          </a:xfrm>
          <a:prstGeom prst="rect">
            <a:avLst/>
          </a:prstGeom>
          <a:ln>
            <a:solidFill>
              <a:schemeClr val="accent1"/>
            </a:solidFill>
          </a:ln>
        </p:spPr>
      </p:pic>
      <p:pic>
        <p:nvPicPr>
          <p:cNvPr id="6" name="Picture 20"/>
          <p:cNvPicPr/>
          <p:nvPr/>
        </p:nvPicPr>
        <p:blipFill rotWithShape="1">
          <a:blip r:embed="rId2">
            <a:extLst>
              <a:ext uri="{28A0092B-C50C-407E-A947-70E740481C1C}">
                <a14:useLocalDpi xmlns:a14="http://schemas.microsoft.com/office/drawing/2010/main" val="0"/>
              </a:ext>
            </a:extLst>
          </a:blip>
          <a:srcRect l="2795" t="4033" r="19669" b="3992"/>
          <a:stretch/>
        </p:blipFill>
        <p:spPr>
          <a:xfrm>
            <a:off x="6019800" y="1690688"/>
            <a:ext cx="4186990" cy="3511851"/>
          </a:xfrm>
          <a:prstGeom prst="rect">
            <a:avLst/>
          </a:prstGeom>
          <a:ln>
            <a:solidFill>
              <a:schemeClr val="accent1"/>
            </a:solidFill>
          </a:ln>
        </p:spPr>
      </p:pic>
      <p:sp>
        <p:nvSpPr>
          <p:cNvPr id="7" name="6 Rectángulo"/>
          <p:cNvSpPr/>
          <p:nvPr/>
        </p:nvSpPr>
        <p:spPr>
          <a:xfrm>
            <a:off x="6019800" y="5202539"/>
            <a:ext cx="2078261" cy="523220"/>
          </a:xfrm>
          <a:prstGeom prst="rect">
            <a:avLst/>
          </a:prstGeom>
        </p:spPr>
        <p:txBody>
          <a:bodyPr wrap="none">
            <a:spAutoFit/>
          </a:bodyPr>
          <a:lstStyle/>
          <a:p>
            <a:r>
              <a:rPr lang="es-EC" sz="1400" dirty="0" err="1"/>
              <a:t>Protected</a:t>
            </a:r>
            <a:r>
              <a:rPr lang="es-EC" sz="1400" dirty="0"/>
              <a:t> </a:t>
            </a:r>
            <a:r>
              <a:rPr lang="es-EC" sz="1400" dirty="0" err="1"/>
              <a:t>areas</a:t>
            </a:r>
            <a:r>
              <a:rPr lang="es-EC" sz="1400" dirty="0"/>
              <a:t> in </a:t>
            </a:r>
            <a:r>
              <a:rPr lang="es-EC" sz="1400" dirty="0" err="1"/>
              <a:t>the</a:t>
            </a:r>
            <a:r>
              <a:rPr lang="es-EC" sz="1400" dirty="0"/>
              <a:t> </a:t>
            </a:r>
          </a:p>
          <a:p>
            <a:r>
              <a:rPr lang="es-EC" sz="1400" dirty="0"/>
              <a:t>Coca Codo Sinclair Project</a:t>
            </a:r>
            <a:endParaRPr lang="es-EC" dirty="0"/>
          </a:p>
        </p:txBody>
      </p:sp>
      <p:sp>
        <p:nvSpPr>
          <p:cNvPr id="9" name="8 Rectángulo"/>
          <p:cNvSpPr/>
          <p:nvPr/>
        </p:nvSpPr>
        <p:spPr>
          <a:xfrm>
            <a:off x="10727930" y="5417982"/>
            <a:ext cx="932756" cy="307777"/>
          </a:xfrm>
          <a:prstGeom prst="rect">
            <a:avLst/>
          </a:prstGeom>
        </p:spPr>
        <p:txBody>
          <a:bodyPr wrap="none">
            <a:spAutoFit/>
          </a:bodyPr>
          <a:lstStyle/>
          <a:p>
            <a:r>
              <a:rPr lang="es-EC" sz="1400" dirty="0"/>
              <a:t>INEC 2013</a:t>
            </a:r>
          </a:p>
        </p:txBody>
      </p:sp>
    </p:spTree>
    <p:extLst>
      <p:ext uri="{BB962C8B-B14F-4D97-AF65-F5344CB8AC3E}">
        <p14:creationId xmlns:p14="http://schemas.microsoft.com/office/powerpoint/2010/main" val="1142945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l"/>
            <a:r>
              <a:rPr lang="en-US" sz="3600" b="1" dirty="0">
                <a:solidFill>
                  <a:srgbClr val="BB0F2F"/>
                </a:solidFill>
              </a:rPr>
              <a:t>What aspects make the implementation of safeguards difficult?</a:t>
            </a:r>
          </a:p>
        </p:txBody>
      </p:sp>
      <p:sp>
        <p:nvSpPr>
          <p:cNvPr id="3" name="2 Marcador de contenido"/>
          <p:cNvSpPr>
            <a:spLocks noGrp="1"/>
          </p:cNvSpPr>
          <p:nvPr>
            <p:ph idx="1"/>
          </p:nvPr>
        </p:nvSpPr>
        <p:spPr>
          <a:solidFill>
            <a:srgbClr val="FFFFFF">
              <a:alpha val="50196"/>
            </a:srgbClr>
          </a:solidFill>
        </p:spPr>
        <p:txBody>
          <a:bodyPr>
            <a:normAutofit/>
          </a:bodyPr>
          <a:lstStyle/>
          <a:p>
            <a:pPr marL="514350" indent="-514350">
              <a:lnSpc>
                <a:spcPct val="160000"/>
              </a:lnSpc>
              <a:buFont typeface="+mj-lt"/>
              <a:buAutoNum type="arabicPeriod"/>
            </a:pPr>
            <a:r>
              <a:rPr lang="en-US" dirty="0"/>
              <a:t>Inadequate stakeholder engagement</a:t>
            </a:r>
          </a:p>
          <a:p>
            <a:pPr marL="514350" indent="-514350">
              <a:lnSpc>
                <a:spcPct val="160000"/>
              </a:lnSpc>
              <a:buFont typeface="+mj-lt"/>
              <a:buAutoNum type="arabicPeriod"/>
            </a:pPr>
            <a:r>
              <a:rPr lang="en-US" dirty="0"/>
              <a:t>Environmental impact assessments (EIAs) that do not incorporate all aspects of projects or all types of risks</a:t>
            </a:r>
          </a:p>
          <a:p>
            <a:pPr marL="514350" indent="-514350">
              <a:lnSpc>
                <a:spcPct val="160000"/>
              </a:lnSpc>
              <a:buFont typeface="+mj-lt"/>
              <a:buAutoNum type="arabicPeriod"/>
            </a:pPr>
            <a:r>
              <a:rPr lang="en-US" dirty="0"/>
              <a:t>Project governance that is lacking in transparency and accountability. </a:t>
            </a:r>
          </a:p>
          <a:p>
            <a:pPr marL="514350" indent="-514350">
              <a:lnSpc>
                <a:spcPct val="160000"/>
              </a:lnSpc>
              <a:buFont typeface="+mj-lt"/>
              <a:buAutoNum type="arabicPeriod"/>
            </a:pPr>
            <a:endParaRPr lang="es-EC" dirty="0"/>
          </a:p>
        </p:txBody>
      </p:sp>
    </p:spTree>
    <p:extLst>
      <p:ext uri="{BB962C8B-B14F-4D97-AF65-F5344CB8AC3E}">
        <p14:creationId xmlns:p14="http://schemas.microsoft.com/office/powerpoint/2010/main" val="3397617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2029F6-A8AE-BB4B-897A-2C9DE416B2E0}"/>
              </a:ext>
            </a:extLst>
          </p:cNvPr>
          <p:cNvSpPr/>
          <p:nvPr/>
        </p:nvSpPr>
        <p:spPr>
          <a:xfrm>
            <a:off x="944880" y="1325880"/>
            <a:ext cx="10180320" cy="553212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p:txBody>
          <a:bodyPr>
            <a:noAutofit/>
          </a:bodyPr>
          <a:lstStyle/>
          <a:p>
            <a:pPr algn="l"/>
            <a:r>
              <a:rPr lang="en-US" sz="4000" b="1" dirty="0">
                <a:solidFill>
                  <a:srgbClr val="BB0F2F"/>
                </a:solidFill>
              </a:rPr>
              <a:t>Inadequate stakeholder engagement</a:t>
            </a:r>
          </a:p>
        </p:txBody>
      </p:sp>
      <p:graphicFrame>
        <p:nvGraphicFramePr>
          <p:cNvPr id="4" name="3 Marcador de contenido"/>
          <p:cNvGraphicFramePr>
            <a:graphicFrameLocks noGrp="1"/>
          </p:cNvGraphicFramePr>
          <p:nvPr>
            <p:ph idx="1"/>
            <p:extLst/>
          </p:nvPr>
        </p:nvGraphicFramePr>
        <p:xfrm>
          <a:off x="2495600" y="1196752"/>
          <a:ext cx="9433048"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Rectángulo"/>
          <p:cNvSpPr/>
          <p:nvPr/>
        </p:nvSpPr>
        <p:spPr>
          <a:xfrm>
            <a:off x="3935760" y="5589241"/>
            <a:ext cx="3012758" cy="792781"/>
          </a:xfrm>
          <a:prstGeom prst="rect">
            <a:avLst/>
          </a:prstGeom>
        </p:spPr>
        <p:txBody>
          <a:bodyPr wrap="square">
            <a:spAutoFit/>
          </a:bodyPr>
          <a:lstStyle/>
          <a:p>
            <a:pPr>
              <a:lnSpc>
                <a:spcPct val="150000"/>
              </a:lnSpc>
            </a:pPr>
            <a:r>
              <a:rPr lang="en-US" sz="1600" dirty="0">
                <a:solidFill>
                  <a:schemeClr val="accent1"/>
                </a:solidFill>
              </a:rPr>
              <a:t>correction of impacts in the most conflictive areas</a:t>
            </a:r>
            <a:endParaRPr lang="es-EC" sz="1600" dirty="0">
              <a:solidFill>
                <a:schemeClr val="accent1"/>
              </a:solidFill>
            </a:endParaRPr>
          </a:p>
        </p:txBody>
      </p:sp>
      <p:sp>
        <p:nvSpPr>
          <p:cNvPr id="8" name="7 Rectángulo"/>
          <p:cNvSpPr/>
          <p:nvPr/>
        </p:nvSpPr>
        <p:spPr>
          <a:xfrm>
            <a:off x="1779004" y="3354145"/>
            <a:ext cx="3078088" cy="1938992"/>
          </a:xfrm>
          <a:prstGeom prst="rect">
            <a:avLst/>
          </a:prstGeom>
        </p:spPr>
        <p:txBody>
          <a:bodyPr wrap="square">
            <a:spAutoFit/>
          </a:bodyPr>
          <a:lstStyle/>
          <a:p>
            <a:pPr marL="285750" indent="-285750">
              <a:lnSpc>
                <a:spcPct val="150000"/>
              </a:lnSpc>
              <a:buFont typeface="Arial" panose="020B0604020202020204" pitchFamily="34" charset="0"/>
              <a:buChar char="•"/>
            </a:pPr>
            <a:r>
              <a:rPr lang="en-US" sz="1600" dirty="0">
                <a:solidFill>
                  <a:schemeClr val="accent3">
                    <a:lumMod val="50000"/>
                  </a:schemeClr>
                </a:solidFill>
              </a:rPr>
              <a:t>environmental aspects are ignored and often result in negative impacts. </a:t>
            </a:r>
          </a:p>
          <a:p>
            <a:pPr marL="285750" indent="-285750">
              <a:lnSpc>
                <a:spcPct val="150000"/>
              </a:lnSpc>
              <a:buFont typeface="Arial" panose="020B0604020202020204" pitchFamily="34" charset="0"/>
              <a:buChar char="•"/>
            </a:pPr>
            <a:r>
              <a:rPr lang="en-US" sz="1600" dirty="0">
                <a:solidFill>
                  <a:schemeClr val="accent3">
                    <a:lumMod val="50000"/>
                  </a:schemeClr>
                </a:solidFill>
              </a:rPr>
              <a:t>people are excluded from decision making processes.</a:t>
            </a:r>
          </a:p>
        </p:txBody>
      </p:sp>
      <p:sp>
        <p:nvSpPr>
          <p:cNvPr id="10" name="9 Rectángulo"/>
          <p:cNvSpPr/>
          <p:nvPr/>
        </p:nvSpPr>
        <p:spPr>
          <a:xfrm>
            <a:off x="2351584" y="1484784"/>
            <a:ext cx="3528392" cy="1200329"/>
          </a:xfrm>
          <a:prstGeom prst="rect">
            <a:avLst/>
          </a:prstGeom>
        </p:spPr>
        <p:txBody>
          <a:bodyPr wrap="square">
            <a:spAutoFit/>
          </a:bodyPr>
          <a:lstStyle/>
          <a:p>
            <a:pPr marL="285750" indent="-285750">
              <a:lnSpc>
                <a:spcPct val="150000"/>
              </a:lnSpc>
              <a:buFont typeface="Arial" panose="020B0604020202020204" pitchFamily="34" charset="0"/>
              <a:buChar char="•"/>
            </a:pPr>
            <a:r>
              <a:rPr lang="en-US" sz="1600" dirty="0"/>
              <a:t>non-binding character of their environmental and social standards</a:t>
            </a:r>
          </a:p>
          <a:p>
            <a:pPr marL="285750" indent="-285750">
              <a:lnSpc>
                <a:spcPct val="150000"/>
              </a:lnSpc>
              <a:buFont typeface="Arial" panose="020B0604020202020204" pitchFamily="34" charset="0"/>
              <a:buChar char="•"/>
            </a:pPr>
            <a:r>
              <a:rPr lang="en-US" sz="1600" dirty="0"/>
              <a:t>dispersion of their regulations</a:t>
            </a:r>
            <a:endParaRPr lang="es-EC" sz="1600" dirty="0"/>
          </a:p>
        </p:txBody>
      </p:sp>
    </p:spTree>
    <p:extLst>
      <p:ext uri="{BB962C8B-B14F-4D97-AF65-F5344CB8AC3E}">
        <p14:creationId xmlns:p14="http://schemas.microsoft.com/office/powerpoint/2010/main" val="1069143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l"/>
            <a:r>
              <a:rPr lang="en-US" sz="3600" b="1" dirty="0">
                <a:solidFill>
                  <a:srgbClr val="BB0F2F"/>
                </a:solidFill>
              </a:rPr>
              <a:t>EIAs that do not incorporate all aspects of projects or all types of risks.</a:t>
            </a:r>
          </a:p>
        </p:txBody>
      </p:sp>
      <p:sp>
        <p:nvSpPr>
          <p:cNvPr id="4" name="3 Marcador de contenido"/>
          <p:cNvSpPr>
            <a:spLocks noGrp="1"/>
          </p:cNvSpPr>
          <p:nvPr>
            <p:ph idx="1"/>
          </p:nvPr>
        </p:nvSpPr>
        <p:spPr/>
        <p:txBody>
          <a:bodyPr>
            <a:normAutofit/>
          </a:bodyPr>
          <a:lstStyle/>
          <a:p>
            <a:r>
              <a:rPr lang="es-EC" b="1" dirty="0"/>
              <a:t>Coca Codo Sinclair Project</a:t>
            </a:r>
          </a:p>
          <a:p>
            <a:endParaRPr lang="es-EC" b="1" dirty="0"/>
          </a:p>
        </p:txBody>
      </p:sp>
      <p:graphicFrame>
        <p:nvGraphicFramePr>
          <p:cNvPr id="5" name="4 Tabla"/>
          <p:cNvGraphicFramePr>
            <a:graphicFrameLocks noGrp="1"/>
          </p:cNvGraphicFramePr>
          <p:nvPr>
            <p:extLst/>
          </p:nvPr>
        </p:nvGraphicFramePr>
        <p:xfrm>
          <a:off x="1775520" y="2348880"/>
          <a:ext cx="8640961" cy="4136870"/>
        </p:xfrm>
        <a:graphic>
          <a:graphicData uri="http://schemas.openxmlformats.org/drawingml/2006/table">
            <a:tbl>
              <a:tblPr>
                <a:tableStyleId>{46F890A9-2807-4EBB-B81D-B2AA78EC7F39}</a:tableStyleId>
              </a:tblPr>
              <a:tblGrid>
                <a:gridCol w="4888787">
                  <a:extLst>
                    <a:ext uri="{9D8B030D-6E8A-4147-A177-3AD203B41FA5}">
                      <a16:colId xmlns:a16="http://schemas.microsoft.com/office/drawing/2014/main" val="20000"/>
                    </a:ext>
                  </a:extLst>
                </a:gridCol>
                <a:gridCol w="137713">
                  <a:extLst>
                    <a:ext uri="{9D8B030D-6E8A-4147-A177-3AD203B41FA5}">
                      <a16:colId xmlns:a16="http://schemas.microsoft.com/office/drawing/2014/main" val="20002"/>
                    </a:ext>
                  </a:extLst>
                </a:gridCol>
                <a:gridCol w="3614461">
                  <a:extLst>
                    <a:ext uri="{9D8B030D-6E8A-4147-A177-3AD203B41FA5}">
                      <a16:colId xmlns:a16="http://schemas.microsoft.com/office/drawing/2014/main" val="20001"/>
                    </a:ext>
                  </a:extLst>
                </a:gridCol>
              </a:tblGrid>
              <a:tr h="496055">
                <a:tc>
                  <a:txBody>
                    <a:bodyPr/>
                    <a:lstStyle/>
                    <a:p>
                      <a:pPr algn="ctr" fontAlgn="b"/>
                      <a:r>
                        <a:rPr lang="es-EC" sz="2000" b="1" u="none" strike="noStrike" dirty="0">
                          <a:solidFill>
                            <a:schemeClr val="tx1"/>
                          </a:solidFill>
                          <a:effectLst/>
                        </a:rPr>
                        <a:t>RISKS IGNORED</a:t>
                      </a:r>
                      <a:endParaRPr lang="es-EC" sz="2000" b="1"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alpha val="36000"/>
                      </a:schemeClr>
                    </a:solidFill>
                  </a:tcPr>
                </a:tc>
                <a:tc>
                  <a:txBody>
                    <a:bodyPr/>
                    <a:lstStyle/>
                    <a:p>
                      <a:pPr algn="ctr" fontAlgn="b"/>
                      <a:endParaRPr lang="es-EC" sz="2000" b="1"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alpha val="36000"/>
                      </a:schemeClr>
                    </a:solidFill>
                  </a:tcPr>
                </a:tc>
                <a:tc>
                  <a:txBody>
                    <a:bodyPr/>
                    <a:lstStyle/>
                    <a:p>
                      <a:pPr algn="ctr" fontAlgn="b"/>
                      <a:r>
                        <a:rPr lang="es-EC" sz="2000" b="1" u="none" strike="noStrike" dirty="0">
                          <a:solidFill>
                            <a:schemeClr val="tx1"/>
                          </a:solidFill>
                          <a:effectLst/>
                        </a:rPr>
                        <a:t>POSSIBLE IMPACTS</a:t>
                      </a:r>
                      <a:endParaRPr lang="es-EC" sz="2000" b="1" i="0" u="none" strike="noStrike" dirty="0">
                        <a:solidFill>
                          <a:schemeClr val="tx1"/>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accent1">
                        <a:alpha val="36000"/>
                      </a:schemeClr>
                    </a:solidFill>
                  </a:tcPr>
                </a:tc>
                <a:extLst>
                  <a:ext uri="{0D108BD9-81ED-4DB2-BD59-A6C34878D82A}">
                    <a16:rowId xmlns:a16="http://schemas.microsoft.com/office/drawing/2014/main" val="10000"/>
                  </a:ext>
                </a:extLst>
              </a:tr>
              <a:tr h="496055">
                <a:tc>
                  <a:txBody>
                    <a:bodyPr/>
                    <a:lstStyle/>
                    <a:p>
                      <a:pPr algn="l" fontAlgn="b"/>
                      <a:r>
                        <a:rPr lang="es-EC" sz="2000" u="none" strike="noStrike" dirty="0" err="1">
                          <a:solidFill>
                            <a:schemeClr val="tx1"/>
                          </a:solidFill>
                          <a:effectLst/>
                        </a:rPr>
                        <a:t>Seismic</a:t>
                      </a:r>
                      <a:r>
                        <a:rPr lang="es-EC" sz="2000" u="none" strike="noStrike" dirty="0">
                          <a:solidFill>
                            <a:schemeClr val="tx1"/>
                          </a:solidFill>
                          <a:effectLst/>
                        </a:rPr>
                        <a:t> and </a:t>
                      </a:r>
                      <a:r>
                        <a:rPr lang="es-EC" sz="2000" u="none" strike="noStrike" dirty="0" err="1">
                          <a:solidFill>
                            <a:schemeClr val="tx1"/>
                          </a:solidFill>
                          <a:effectLst/>
                        </a:rPr>
                        <a:t>volcanic</a:t>
                      </a:r>
                      <a:r>
                        <a:rPr lang="es-EC" sz="2000" u="none" strike="noStrike" dirty="0">
                          <a:solidFill>
                            <a:schemeClr val="tx1"/>
                          </a:solidFill>
                          <a:effectLst/>
                        </a:rPr>
                        <a:t> </a:t>
                      </a:r>
                      <a:r>
                        <a:rPr lang="es-EC" sz="2000" u="none" strike="noStrike" dirty="0" err="1">
                          <a:solidFill>
                            <a:schemeClr val="tx1"/>
                          </a:solidFill>
                          <a:effectLst/>
                        </a:rPr>
                        <a:t>risks</a:t>
                      </a:r>
                      <a:r>
                        <a:rPr lang="es-EC" sz="2000" u="none" strike="noStrike" dirty="0">
                          <a:solidFill>
                            <a:schemeClr val="tx1"/>
                          </a:solidFill>
                          <a:effectLst/>
                        </a:rPr>
                        <a:t> </a:t>
                      </a:r>
                      <a:endParaRPr lang="es-EC" sz="2000" b="0"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endParaRPr lang="es-EC" sz="2000" b="0"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fontAlgn="b"/>
                      <a:r>
                        <a:rPr lang="es-EC" sz="2000" u="none" strike="noStrike" dirty="0" err="1">
                          <a:solidFill>
                            <a:schemeClr val="tx1"/>
                          </a:solidFill>
                          <a:effectLst/>
                        </a:rPr>
                        <a:t>Damages</a:t>
                      </a:r>
                      <a:r>
                        <a:rPr lang="es-EC" sz="2000" u="none" strike="noStrike" dirty="0">
                          <a:solidFill>
                            <a:schemeClr val="tx1"/>
                          </a:solidFill>
                          <a:effectLst/>
                        </a:rPr>
                        <a:t> in </a:t>
                      </a:r>
                      <a:r>
                        <a:rPr lang="es-EC" sz="2000" u="none" strike="noStrike" dirty="0" err="1">
                          <a:solidFill>
                            <a:schemeClr val="tx1"/>
                          </a:solidFill>
                          <a:effectLst/>
                        </a:rPr>
                        <a:t>infraestructure</a:t>
                      </a:r>
                      <a:endParaRPr lang="es-EC" sz="2000" b="0" i="0" u="none" strike="noStrike" dirty="0">
                        <a:solidFill>
                          <a:schemeClr val="tx1"/>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96055">
                <a:tc>
                  <a:txBody>
                    <a:bodyPr/>
                    <a:lstStyle/>
                    <a:p>
                      <a:pPr algn="l" fontAlgn="b"/>
                      <a:r>
                        <a:rPr lang="es-EC" sz="2000" u="none" strike="noStrike" dirty="0" err="1">
                          <a:solidFill>
                            <a:schemeClr val="tx1"/>
                          </a:solidFill>
                          <a:effectLst/>
                        </a:rPr>
                        <a:t>Accumulation</a:t>
                      </a:r>
                      <a:r>
                        <a:rPr lang="es-EC" sz="2000" u="none" strike="noStrike" dirty="0">
                          <a:solidFill>
                            <a:schemeClr val="tx1"/>
                          </a:solidFill>
                          <a:effectLst/>
                        </a:rPr>
                        <a:t> of </a:t>
                      </a:r>
                      <a:r>
                        <a:rPr lang="es-EC" sz="2000" u="none" strike="noStrike" dirty="0" err="1">
                          <a:solidFill>
                            <a:schemeClr val="tx1"/>
                          </a:solidFill>
                          <a:effectLst/>
                        </a:rPr>
                        <a:t>sediments</a:t>
                      </a:r>
                      <a:r>
                        <a:rPr lang="es-EC" sz="2000" u="none" strike="noStrike" dirty="0">
                          <a:solidFill>
                            <a:schemeClr val="tx1"/>
                          </a:solidFill>
                          <a:effectLst/>
                        </a:rPr>
                        <a:t> </a:t>
                      </a:r>
                      <a:endParaRPr lang="es-EC" sz="2000" b="0"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b"/>
                      <a:endParaRPr lang="es-EC" sz="2000" b="0"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b"/>
                      <a:r>
                        <a:rPr lang="es-EC" sz="2000" u="none" strike="noStrike" dirty="0" err="1">
                          <a:solidFill>
                            <a:schemeClr val="tx1"/>
                          </a:solidFill>
                          <a:effectLst/>
                        </a:rPr>
                        <a:t>Loss</a:t>
                      </a:r>
                      <a:r>
                        <a:rPr lang="es-EC" sz="2000" u="none" strike="noStrike" dirty="0">
                          <a:solidFill>
                            <a:schemeClr val="tx1"/>
                          </a:solidFill>
                          <a:effectLst/>
                        </a:rPr>
                        <a:t> of </a:t>
                      </a:r>
                      <a:r>
                        <a:rPr lang="es-EC" sz="2000" u="none" strike="noStrike" dirty="0" err="1">
                          <a:solidFill>
                            <a:schemeClr val="tx1"/>
                          </a:solidFill>
                          <a:effectLst/>
                        </a:rPr>
                        <a:t>aquatic</a:t>
                      </a:r>
                      <a:r>
                        <a:rPr lang="es-EC" sz="2000" u="none" strike="noStrike" dirty="0">
                          <a:solidFill>
                            <a:schemeClr val="tx1"/>
                          </a:solidFill>
                          <a:effectLst/>
                        </a:rPr>
                        <a:t> </a:t>
                      </a:r>
                      <a:r>
                        <a:rPr lang="es-EC" sz="2000" u="none" strike="noStrike" dirty="0" err="1">
                          <a:solidFill>
                            <a:schemeClr val="tx1"/>
                          </a:solidFill>
                          <a:effectLst/>
                        </a:rPr>
                        <a:t>biodiversity</a:t>
                      </a:r>
                      <a:endParaRPr lang="es-EC" sz="2000" b="0" i="0" u="none" strike="noStrike" dirty="0">
                        <a:solidFill>
                          <a:schemeClr val="tx1"/>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496055">
                <a:tc>
                  <a:txBody>
                    <a:bodyPr/>
                    <a:lstStyle/>
                    <a:p>
                      <a:pPr algn="l" fontAlgn="b"/>
                      <a:r>
                        <a:rPr lang="en-US" sz="2000" u="none" strike="noStrike" dirty="0">
                          <a:solidFill>
                            <a:schemeClr val="tx1"/>
                          </a:solidFill>
                          <a:effectLst/>
                        </a:rPr>
                        <a:t>Erosive potential of flow discharges after</a:t>
                      </a:r>
                      <a:r>
                        <a:rPr lang="en-US" sz="2000" u="none" strike="noStrike" baseline="0" dirty="0">
                          <a:solidFill>
                            <a:schemeClr val="tx1"/>
                          </a:solidFill>
                          <a:effectLst/>
                        </a:rPr>
                        <a:t> its use</a:t>
                      </a:r>
                      <a:endParaRPr lang="en-US" sz="2000" b="0"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endParaRPr lang="en-US" sz="2000" b="0"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fontAlgn="b"/>
                      <a:r>
                        <a:rPr lang="es-EC" sz="2000" u="none" strike="noStrike" dirty="0" err="1">
                          <a:solidFill>
                            <a:schemeClr val="tx1"/>
                          </a:solidFill>
                          <a:effectLst/>
                        </a:rPr>
                        <a:t>Landslides</a:t>
                      </a:r>
                      <a:r>
                        <a:rPr lang="es-EC" sz="2000" u="none" strike="noStrike" dirty="0">
                          <a:solidFill>
                            <a:schemeClr val="tx1"/>
                          </a:solidFill>
                          <a:effectLst/>
                        </a:rPr>
                        <a:t> </a:t>
                      </a:r>
                      <a:endParaRPr lang="es-EC" sz="2000" b="0" i="0" u="none" strike="noStrike" dirty="0">
                        <a:solidFill>
                          <a:schemeClr val="tx1"/>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36060">
                <a:tc>
                  <a:txBody>
                    <a:bodyPr/>
                    <a:lstStyle/>
                    <a:p>
                      <a:pPr algn="l" fontAlgn="b"/>
                      <a:r>
                        <a:rPr lang="en-US" sz="2000" u="none" strike="noStrike" dirty="0">
                          <a:solidFill>
                            <a:schemeClr val="tx1"/>
                          </a:solidFill>
                          <a:effectLst/>
                        </a:rPr>
                        <a:t>Neglect</a:t>
                      </a:r>
                      <a:r>
                        <a:rPr lang="en-US" sz="2000" u="none" strike="noStrike" baseline="0" dirty="0">
                          <a:solidFill>
                            <a:schemeClr val="tx1"/>
                          </a:solidFill>
                          <a:effectLst/>
                        </a:rPr>
                        <a:t> </a:t>
                      </a:r>
                      <a:r>
                        <a:rPr lang="en-US" sz="2000" u="none" strike="noStrike" dirty="0">
                          <a:solidFill>
                            <a:schemeClr val="tx1"/>
                          </a:solidFill>
                          <a:effectLst/>
                        </a:rPr>
                        <a:t>an integrated management of the basin and cumulative impacts by other projects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b"/>
                      <a:endParaRPr lang="en-US" sz="2000" u="none" strike="noStrike" dirty="0">
                        <a:solidFill>
                          <a:schemeClr val="tx1"/>
                        </a:solidFill>
                        <a:effectLst/>
                      </a:endParaRP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b"/>
                      <a:r>
                        <a:rPr lang="en-US" sz="2000" b="0" i="0" u="none" strike="noStrike" dirty="0">
                          <a:solidFill>
                            <a:schemeClr val="tx1"/>
                          </a:solidFill>
                          <a:effectLst/>
                          <a:latin typeface="+mn-lt"/>
                        </a:rPr>
                        <a:t>Cumulated impacts throughout the entire Amazon basin</a:t>
                      </a:r>
                      <a:endParaRPr lang="en-US" sz="2000" b="0" i="0" u="none" strike="noStrike" dirty="0">
                        <a:solidFill>
                          <a:schemeClr val="tx1"/>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496055">
                <a:tc>
                  <a:txBody>
                    <a:bodyPr/>
                    <a:lstStyle/>
                    <a:p>
                      <a:pPr algn="l" fontAlgn="b"/>
                      <a:r>
                        <a:rPr lang="en-US" sz="2000" u="none" strike="noStrike" dirty="0">
                          <a:solidFill>
                            <a:schemeClr val="tx1"/>
                          </a:solidFill>
                          <a:effectLst/>
                        </a:rPr>
                        <a:t>Dispense with a part of the area of influence</a:t>
                      </a:r>
                      <a:endParaRPr lang="en-US" sz="2000" b="0"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endParaRPr lang="en-US" sz="2000" b="0"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fontAlgn="b"/>
                      <a:r>
                        <a:rPr lang="en-US" sz="2000" u="none" strike="noStrike" dirty="0">
                          <a:solidFill>
                            <a:schemeClr val="tx1"/>
                          </a:solidFill>
                          <a:effectLst/>
                        </a:rPr>
                        <a:t>Transfer local impacts to other areas</a:t>
                      </a:r>
                      <a:endParaRPr lang="en-US" sz="2000" b="0" i="0" u="none" strike="noStrike" dirty="0">
                        <a:solidFill>
                          <a:schemeClr val="tx1"/>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96055">
                <a:tc>
                  <a:txBody>
                    <a:bodyPr/>
                    <a:lstStyle/>
                    <a:p>
                      <a:pPr algn="l" fontAlgn="b"/>
                      <a:r>
                        <a:rPr lang="en-US" sz="2000" u="none" strike="noStrike" dirty="0">
                          <a:solidFill>
                            <a:schemeClr val="tx1"/>
                          </a:solidFill>
                          <a:effectLst/>
                        </a:rPr>
                        <a:t>Impacts on the San Rafael waterfall</a:t>
                      </a:r>
                      <a:endParaRPr lang="en-US" sz="2000" b="0"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b"/>
                      <a:endParaRPr lang="en-US" sz="2000" b="0"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b"/>
                      <a:r>
                        <a:rPr lang="es-EC" sz="2000" u="none" strike="noStrike" dirty="0" err="1">
                          <a:solidFill>
                            <a:schemeClr val="tx1"/>
                          </a:solidFill>
                          <a:effectLst/>
                        </a:rPr>
                        <a:t>Impacts</a:t>
                      </a:r>
                      <a:r>
                        <a:rPr lang="es-EC" sz="2000" u="none" strike="noStrike" dirty="0">
                          <a:solidFill>
                            <a:schemeClr val="tx1"/>
                          </a:solidFill>
                          <a:effectLst/>
                        </a:rPr>
                        <a:t> </a:t>
                      </a:r>
                      <a:r>
                        <a:rPr lang="es-EC" sz="2000" u="none" strike="noStrike" dirty="0" err="1">
                          <a:solidFill>
                            <a:schemeClr val="tx1"/>
                          </a:solidFill>
                          <a:effectLst/>
                        </a:rPr>
                        <a:t>on</a:t>
                      </a:r>
                      <a:r>
                        <a:rPr lang="es-EC" sz="2000" u="none" strike="noStrike" dirty="0">
                          <a:solidFill>
                            <a:schemeClr val="tx1"/>
                          </a:solidFill>
                          <a:effectLst/>
                        </a:rPr>
                        <a:t> </a:t>
                      </a:r>
                      <a:r>
                        <a:rPr lang="es-EC" sz="2000" u="none" strike="noStrike" dirty="0" err="1">
                          <a:solidFill>
                            <a:schemeClr val="tx1"/>
                          </a:solidFill>
                          <a:effectLst/>
                        </a:rPr>
                        <a:t>touristic</a:t>
                      </a:r>
                      <a:r>
                        <a:rPr lang="es-EC" sz="2000" u="none" strike="noStrike" dirty="0">
                          <a:solidFill>
                            <a:schemeClr val="tx1"/>
                          </a:solidFill>
                          <a:effectLst/>
                        </a:rPr>
                        <a:t> </a:t>
                      </a:r>
                      <a:r>
                        <a:rPr lang="es-EC" sz="2000" u="none" strike="noStrike" dirty="0" err="1">
                          <a:solidFill>
                            <a:schemeClr val="tx1"/>
                          </a:solidFill>
                          <a:effectLst/>
                        </a:rPr>
                        <a:t>activities</a:t>
                      </a:r>
                      <a:endParaRPr lang="es-EC" sz="2000" b="0" i="0" u="none" strike="noStrike" dirty="0">
                        <a:solidFill>
                          <a:schemeClr val="tx1"/>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7"/>
                  </a:ext>
                </a:extLst>
              </a:tr>
            </a:tbl>
          </a:graphicData>
        </a:graphic>
      </p:graphicFrame>
      <mc:AlternateContent xmlns:mc="http://schemas.openxmlformats.org/markup-compatibility/2006" xmlns:p14="http://schemas.microsoft.com/office/powerpoint/2010/main">
        <mc:Choice Requires="p14">
          <p:contentPart p14:bwMode="auto" r:id="rId3">
            <p14:nvContentPartPr>
              <p14:cNvPr id="8" name="7 Entrada de lápiz"/>
              <p14:cNvContentPartPr/>
              <p14:nvPr/>
            </p14:nvContentPartPr>
            <p14:xfrm>
              <a:off x="5266080" y="4040428"/>
              <a:ext cx="2658960" cy="934200"/>
            </p14:xfrm>
          </p:contentPart>
        </mc:Choice>
        <mc:Fallback xmlns="">
          <p:pic>
            <p:nvPicPr>
              <p:cNvPr id="8" name="7 Entrada de lápiz"/>
              <p:cNvPicPr/>
              <p:nvPr/>
            </p:nvPicPr>
            <p:blipFill>
              <a:blip r:embed="rId4"/>
              <a:stretch>
                <a:fillRect/>
              </a:stretch>
            </p:blipFill>
            <p:spPr>
              <a:xfrm>
                <a:off x="5248080" y="4022428"/>
                <a:ext cx="2694600" cy="969840"/>
              </a:xfrm>
              <a:prstGeom prst="rect">
                <a:avLst/>
              </a:prstGeom>
            </p:spPr>
          </p:pic>
        </mc:Fallback>
      </mc:AlternateContent>
    </p:spTree>
    <p:extLst>
      <p:ext uri="{BB962C8B-B14F-4D97-AF65-F5344CB8AC3E}">
        <p14:creationId xmlns:p14="http://schemas.microsoft.com/office/powerpoint/2010/main" val="1768075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l"/>
            <a:r>
              <a:rPr lang="en-US" sz="3600" b="1" dirty="0">
                <a:solidFill>
                  <a:srgbClr val="BB0F2F"/>
                </a:solidFill>
              </a:rPr>
              <a:t>EIAs that do not incorporate all aspects of projects or all types of risks.</a:t>
            </a:r>
          </a:p>
        </p:txBody>
      </p:sp>
      <p:sp>
        <p:nvSpPr>
          <p:cNvPr id="4" name="3 Marcador de contenido"/>
          <p:cNvSpPr>
            <a:spLocks noGrp="1"/>
          </p:cNvSpPr>
          <p:nvPr>
            <p:ph idx="1"/>
          </p:nvPr>
        </p:nvSpPr>
        <p:spPr/>
        <p:txBody>
          <a:bodyPr>
            <a:normAutofit/>
          </a:bodyPr>
          <a:lstStyle/>
          <a:p>
            <a:r>
              <a:rPr lang="es-EC" b="1" dirty="0" err="1"/>
              <a:t>Multi-purpose</a:t>
            </a:r>
            <a:r>
              <a:rPr lang="es-EC" b="1" dirty="0"/>
              <a:t> Baba Project</a:t>
            </a:r>
          </a:p>
          <a:p>
            <a:endParaRPr lang="es-EC" b="1" dirty="0"/>
          </a:p>
        </p:txBody>
      </p:sp>
      <p:graphicFrame>
        <p:nvGraphicFramePr>
          <p:cNvPr id="5" name="4 Tabla"/>
          <p:cNvGraphicFramePr>
            <a:graphicFrameLocks noGrp="1"/>
          </p:cNvGraphicFramePr>
          <p:nvPr>
            <p:extLst/>
          </p:nvPr>
        </p:nvGraphicFramePr>
        <p:xfrm>
          <a:off x="1775520" y="2348880"/>
          <a:ext cx="8640961" cy="3528392"/>
        </p:xfrm>
        <a:graphic>
          <a:graphicData uri="http://schemas.openxmlformats.org/drawingml/2006/table">
            <a:tbl>
              <a:tblPr>
                <a:tableStyleId>{46F890A9-2807-4EBB-B81D-B2AA78EC7F39}</a:tableStyleId>
              </a:tblPr>
              <a:tblGrid>
                <a:gridCol w="4888787">
                  <a:extLst>
                    <a:ext uri="{9D8B030D-6E8A-4147-A177-3AD203B41FA5}">
                      <a16:colId xmlns:a16="http://schemas.microsoft.com/office/drawing/2014/main" val="20000"/>
                    </a:ext>
                  </a:extLst>
                </a:gridCol>
                <a:gridCol w="137713">
                  <a:extLst>
                    <a:ext uri="{9D8B030D-6E8A-4147-A177-3AD203B41FA5}">
                      <a16:colId xmlns:a16="http://schemas.microsoft.com/office/drawing/2014/main" val="20002"/>
                    </a:ext>
                  </a:extLst>
                </a:gridCol>
                <a:gridCol w="3614461">
                  <a:extLst>
                    <a:ext uri="{9D8B030D-6E8A-4147-A177-3AD203B41FA5}">
                      <a16:colId xmlns:a16="http://schemas.microsoft.com/office/drawing/2014/main" val="20001"/>
                    </a:ext>
                  </a:extLst>
                </a:gridCol>
              </a:tblGrid>
              <a:tr h="496055">
                <a:tc>
                  <a:txBody>
                    <a:bodyPr/>
                    <a:lstStyle/>
                    <a:p>
                      <a:pPr algn="ctr" fontAlgn="b">
                        <a:lnSpc>
                          <a:spcPct val="150000"/>
                        </a:lnSpc>
                      </a:pPr>
                      <a:r>
                        <a:rPr lang="es-EC" sz="2000" b="1" u="none" strike="noStrike" dirty="0">
                          <a:solidFill>
                            <a:schemeClr val="tx1"/>
                          </a:solidFill>
                          <a:effectLst/>
                        </a:rPr>
                        <a:t>RISKS IGNORED</a:t>
                      </a:r>
                      <a:endParaRPr lang="es-EC" sz="2000" b="1"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alpha val="36000"/>
                      </a:schemeClr>
                    </a:solidFill>
                  </a:tcPr>
                </a:tc>
                <a:tc>
                  <a:txBody>
                    <a:bodyPr/>
                    <a:lstStyle/>
                    <a:p>
                      <a:pPr algn="ctr" fontAlgn="b">
                        <a:lnSpc>
                          <a:spcPct val="150000"/>
                        </a:lnSpc>
                      </a:pPr>
                      <a:endParaRPr lang="es-EC" sz="2000" b="1"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alpha val="36000"/>
                      </a:schemeClr>
                    </a:solidFill>
                  </a:tcPr>
                </a:tc>
                <a:tc>
                  <a:txBody>
                    <a:bodyPr/>
                    <a:lstStyle/>
                    <a:p>
                      <a:pPr algn="ctr" fontAlgn="b">
                        <a:lnSpc>
                          <a:spcPct val="150000"/>
                        </a:lnSpc>
                      </a:pPr>
                      <a:r>
                        <a:rPr lang="es-EC" sz="2000" b="1" u="none" strike="noStrike" dirty="0">
                          <a:solidFill>
                            <a:schemeClr val="tx1"/>
                          </a:solidFill>
                          <a:effectLst/>
                        </a:rPr>
                        <a:t>POSSIBLE IMPACTS</a:t>
                      </a:r>
                      <a:endParaRPr lang="es-EC" sz="2000" b="1" i="0" u="none" strike="noStrike" dirty="0">
                        <a:solidFill>
                          <a:schemeClr val="tx1"/>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accent1">
                        <a:alpha val="36000"/>
                      </a:schemeClr>
                    </a:solidFill>
                  </a:tcPr>
                </a:tc>
                <a:extLst>
                  <a:ext uri="{0D108BD9-81ED-4DB2-BD59-A6C34878D82A}">
                    <a16:rowId xmlns:a16="http://schemas.microsoft.com/office/drawing/2014/main" val="10000"/>
                  </a:ext>
                </a:extLst>
              </a:tr>
              <a:tr h="1520169">
                <a:tc>
                  <a:txBody>
                    <a:bodyPr/>
                    <a:lstStyle/>
                    <a:p>
                      <a:pPr algn="l" fontAlgn="b">
                        <a:lnSpc>
                          <a:spcPct val="150000"/>
                        </a:lnSpc>
                      </a:pPr>
                      <a:r>
                        <a:rPr lang="en-US" sz="2000" dirty="0">
                          <a:solidFill>
                            <a:schemeClr val="tx1"/>
                          </a:solidFill>
                        </a:rPr>
                        <a:t>Inadequate control of the growth of aquatic weeds </a:t>
                      </a:r>
                      <a:endParaRPr lang="es-EC" sz="2000" b="0"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b">
                        <a:lnSpc>
                          <a:spcPct val="150000"/>
                        </a:lnSpc>
                      </a:pPr>
                      <a:endParaRPr lang="es-EC" sz="2000" b="0" i="0" u="none" strike="noStrike" dirty="0">
                        <a:solidFill>
                          <a:schemeClr val="tx1"/>
                        </a:solidFill>
                        <a:effectLst/>
                        <a:latin typeface="Calibri"/>
                      </a:endParaRP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lstStyle/>
                    <a:p>
                      <a:pPr algn="l" fontAlgn="b">
                        <a:lnSpc>
                          <a:spcPct val="150000"/>
                        </a:lnSpc>
                      </a:pPr>
                      <a:r>
                        <a:rPr lang="en-US" sz="2000" u="none" strike="noStrike" dirty="0">
                          <a:solidFill>
                            <a:schemeClr val="tx1"/>
                          </a:solidFill>
                          <a:effectLst/>
                        </a:rPr>
                        <a:t>Vector insects could be attracted and put nearby populations at risk</a:t>
                      </a:r>
                      <a:endParaRPr lang="es-EC" sz="2000" b="0" i="0" u="none" strike="noStrike" dirty="0">
                        <a:solidFill>
                          <a:schemeClr val="tx1"/>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1512168">
                <a:tc>
                  <a:txBody>
                    <a:bodyPr/>
                    <a:lstStyle/>
                    <a:p>
                      <a:pPr algn="l" fontAlgn="b">
                        <a:lnSpc>
                          <a:spcPct val="150000"/>
                        </a:lnSpc>
                      </a:pPr>
                      <a:r>
                        <a:rPr lang="en-US" sz="2000" u="none" strike="noStrike" dirty="0">
                          <a:solidFill>
                            <a:schemeClr val="tx1"/>
                          </a:solidFill>
                          <a:effectLst/>
                        </a:rPr>
                        <a:t>Insufficient monitoring and studies on the fish fauna affected by the project</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fontAlgn="b">
                        <a:lnSpc>
                          <a:spcPct val="150000"/>
                        </a:lnSpc>
                      </a:pPr>
                      <a:endParaRPr lang="en-US" sz="2000" u="none" strike="noStrike" dirty="0">
                        <a:solidFill>
                          <a:schemeClr val="tx1"/>
                        </a:solidFill>
                        <a:effectLst/>
                      </a:endParaRPr>
                    </a:p>
                  </a:txBody>
                  <a:tcPr marL="6350" marR="6350" marT="6350" marB="0"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l" fontAlgn="b">
                        <a:lnSpc>
                          <a:spcPct val="150000"/>
                        </a:lnSpc>
                      </a:pPr>
                      <a:r>
                        <a:rPr lang="en-US" sz="2000" u="none" strike="noStrike" dirty="0">
                          <a:solidFill>
                            <a:schemeClr val="tx1"/>
                          </a:solidFill>
                          <a:effectLst/>
                        </a:rPr>
                        <a:t>Impacts for downstream populations</a:t>
                      </a:r>
                      <a:endParaRPr lang="en-US" sz="2000" b="0" i="0" u="none" strike="noStrike" dirty="0">
                        <a:solidFill>
                          <a:schemeClr val="tx1"/>
                        </a:solidFill>
                        <a:effectLst/>
                        <a:latin typeface="Calibri"/>
                      </a:endParaRPr>
                    </a:p>
                  </a:txBody>
                  <a:tcPr marL="6350" marR="6350" marT="6350"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mc:AlternateContent xmlns:mc="http://schemas.openxmlformats.org/markup-compatibility/2006" xmlns:p14="http://schemas.microsoft.com/office/powerpoint/2010/main">
        <mc:Choice Requires="p14">
          <p:contentPart p14:bwMode="auto" r:id="rId3">
            <p14:nvContentPartPr>
              <p14:cNvPr id="8" name="7 Entrada de lápiz"/>
              <p14:cNvContentPartPr/>
              <p14:nvPr/>
            </p14:nvContentPartPr>
            <p14:xfrm>
              <a:off x="5266080" y="4040428"/>
              <a:ext cx="2658960" cy="934200"/>
            </p14:xfrm>
          </p:contentPart>
        </mc:Choice>
        <mc:Fallback xmlns="">
          <p:pic>
            <p:nvPicPr>
              <p:cNvPr id="8" name="7 Entrada de lápiz"/>
              <p:cNvPicPr/>
              <p:nvPr/>
            </p:nvPicPr>
            <p:blipFill>
              <a:blip r:embed="rId4"/>
              <a:stretch>
                <a:fillRect/>
              </a:stretch>
            </p:blipFill>
            <p:spPr>
              <a:xfrm>
                <a:off x="5248080" y="4022428"/>
                <a:ext cx="2694600" cy="969840"/>
              </a:xfrm>
              <a:prstGeom prst="rect">
                <a:avLst/>
              </a:prstGeom>
            </p:spPr>
          </p:pic>
        </mc:Fallback>
      </mc:AlternateContent>
    </p:spTree>
    <p:extLst>
      <p:ext uri="{BB962C8B-B14F-4D97-AF65-F5344CB8AC3E}">
        <p14:creationId xmlns:p14="http://schemas.microsoft.com/office/powerpoint/2010/main" val="3385571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l"/>
            <a:r>
              <a:rPr lang="en-US" sz="3600" b="1" dirty="0">
                <a:solidFill>
                  <a:srgbClr val="BB0F2F"/>
                </a:solidFill>
              </a:rPr>
              <a:t>Project governance that is lacking in transparency and accountability</a:t>
            </a:r>
          </a:p>
        </p:txBody>
      </p:sp>
      <p:sp>
        <p:nvSpPr>
          <p:cNvPr id="7" name="6 Marcador de contenido"/>
          <p:cNvSpPr>
            <a:spLocks noGrp="1"/>
          </p:cNvSpPr>
          <p:nvPr>
            <p:ph idx="1"/>
          </p:nvPr>
        </p:nvSpPr>
        <p:spPr>
          <a:solidFill>
            <a:srgbClr val="FFFFFF">
              <a:alpha val="50196"/>
            </a:srgbClr>
          </a:solidFill>
        </p:spPr>
        <p:txBody>
          <a:bodyPr>
            <a:noAutofit/>
          </a:bodyPr>
          <a:lstStyle/>
          <a:p>
            <a:pPr>
              <a:lnSpc>
                <a:spcPct val="170000"/>
              </a:lnSpc>
            </a:pPr>
            <a:r>
              <a:rPr lang="en-US" sz="2200" b="1" dirty="0"/>
              <a:t>The State has a double role in these projects</a:t>
            </a:r>
            <a:r>
              <a:rPr lang="en-US" sz="2200" dirty="0"/>
              <a:t>. On the one hand, it is sponsor of compliance with regulations through its institutional organization. On the other hand, the State executes projects and must comply with these regulations. In such conditions, compliance with labor and safety standards, as well as environmental standards, is only partial.</a:t>
            </a:r>
          </a:p>
          <a:p>
            <a:pPr>
              <a:lnSpc>
                <a:spcPct val="170000"/>
              </a:lnSpc>
            </a:pPr>
            <a:r>
              <a:rPr lang="en-US" sz="2200" b="1" dirty="0"/>
              <a:t>The difficult access to information </a:t>
            </a:r>
            <a:r>
              <a:rPr lang="en-US" sz="2200" dirty="0"/>
              <a:t>is a constant, despite the existence of legislation that regulates institutional transparency.</a:t>
            </a:r>
          </a:p>
        </p:txBody>
      </p:sp>
    </p:spTree>
    <p:extLst>
      <p:ext uri="{BB962C8B-B14F-4D97-AF65-F5344CB8AC3E}">
        <p14:creationId xmlns:p14="http://schemas.microsoft.com/office/powerpoint/2010/main" val="3582513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l"/>
            <a:r>
              <a:rPr lang="en-US" sz="3600" b="1" dirty="0">
                <a:solidFill>
                  <a:srgbClr val="BB0F2F"/>
                </a:solidFill>
              </a:rPr>
              <a:t>Project governance that is lacking in transparency and accountability</a:t>
            </a:r>
          </a:p>
        </p:txBody>
      </p:sp>
      <p:sp>
        <p:nvSpPr>
          <p:cNvPr id="7" name="6 Marcador de contenido"/>
          <p:cNvSpPr>
            <a:spLocks noGrp="1"/>
          </p:cNvSpPr>
          <p:nvPr>
            <p:ph idx="1"/>
          </p:nvPr>
        </p:nvSpPr>
        <p:spPr>
          <a:solidFill>
            <a:srgbClr val="FFFFFF">
              <a:alpha val="50196"/>
            </a:srgbClr>
          </a:solidFill>
        </p:spPr>
        <p:txBody>
          <a:bodyPr>
            <a:noAutofit/>
          </a:bodyPr>
          <a:lstStyle/>
          <a:p>
            <a:pPr>
              <a:lnSpc>
                <a:spcPct val="170000"/>
              </a:lnSpc>
            </a:pPr>
            <a:r>
              <a:rPr lang="en-US" sz="2200" dirty="0"/>
              <a:t>Basic processes of </a:t>
            </a:r>
            <a:r>
              <a:rPr lang="en-US" sz="2200" b="1" dirty="0"/>
              <a:t>environmental monitoring do not show continuity or are not carried out. </a:t>
            </a:r>
            <a:r>
              <a:rPr lang="en-US" sz="2200" dirty="0"/>
              <a:t>The most notorious impacts are the loss of biodiversity and the growing shortage of species to fish.</a:t>
            </a:r>
          </a:p>
          <a:p>
            <a:pPr>
              <a:lnSpc>
                <a:spcPct val="170000"/>
              </a:lnSpc>
            </a:pPr>
            <a:r>
              <a:rPr lang="en-US" sz="2200" b="1" dirty="0"/>
              <a:t>Affected populations are excluded from decision making. </a:t>
            </a:r>
            <a:r>
              <a:rPr lang="en-US" sz="2200" dirty="0"/>
              <a:t>The existing interlocution mechanisms are not very efficient to gather the concerns of the populations surrounding the projects. They are managed from a strategy that relegates the communities to a position of receiving information.</a:t>
            </a:r>
            <a:endParaRPr lang="es-EC" sz="2200" dirty="0"/>
          </a:p>
        </p:txBody>
      </p:sp>
    </p:spTree>
    <p:extLst>
      <p:ext uri="{BB962C8B-B14F-4D97-AF65-F5344CB8AC3E}">
        <p14:creationId xmlns:p14="http://schemas.microsoft.com/office/powerpoint/2010/main" val="669812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A3EF-E6D6-8348-9C66-D956D275BCBA}"/>
              </a:ext>
            </a:extLst>
          </p:cNvPr>
          <p:cNvSpPr>
            <a:spLocks noGrp="1"/>
          </p:cNvSpPr>
          <p:nvPr>
            <p:ph type="title"/>
          </p:nvPr>
        </p:nvSpPr>
        <p:spPr>
          <a:xfrm>
            <a:off x="821640" y="0"/>
            <a:ext cx="11230451" cy="1325563"/>
          </a:xfrm>
        </p:spPr>
        <p:txBody>
          <a:bodyPr/>
          <a:lstStyle/>
          <a:p>
            <a:r>
              <a:rPr lang="en-US" b="1" dirty="0">
                <a:solidFill>
                  <a:srgbClr val="BB0F2F"/>
                </a:solidFill>
              </a:rPr>
              <a:t>Project Overview: 3 Major Findings</a:t>
            </a:r>
          </a:p>
        </p:txBody>
      </p:sp>
      <p:sp>
        <p:nvSpPr>
          <p:cNvPr id="8" name="Content Placeholder 7">
            <a:extLst>
              <a:ext uri="{FF2B5EF4-FFF2-40B4-BE49-F238E27FC236}">
                <a16:creationId xmlns:a16="http://schemas.microsoft.com/office/drawing/2014/main" id="{1E4C7A30-7BA9-D047-A7CB-B9F4F497A4B4}"/>
              </a:ext>
            </a:extLst>
          </p:cNvPr>
          <p:cNvSpPr>
            <a:spLocks noGrp="1"/>
          </p:cNvSpPr>
          <p:nvPr>
            <p:ph idx="1"/>
          </p:nvPr>
        </p:nvSpPr>
        <p:spPr>
          <a:xfrm>
            <a:off x="821640" y="1094282"/>
            <a:ext cx="10515600" cy="5276538"/>
          </a:xfrm>
          <a:solidFill>
            <a:srgbClr val="FFFFFF">
              <a:alpha val="50196"/>
            </a:srgbClr>
          </a:solidFill>
        </p:spPr>
        <p:txBody>
          <a:bodyPr vert="horz" lIns="91440" tIns="45720" rIns="91440" bIns="45720" rtlCol="0" anchor="t">
            <a:normAutofit lnSpcReduction="10000"/>
          </a:bodyPr>
          <a:lstStyle/>
          <a:p>
            <a:pPr marL="514350" indent="-514350">
              <a:buAutoNum type="arabicPeriod"/>
            </a:pPr>
            <a:r>
              <a:rPr lang="en-US" sz="3200" dirty="0"/>
              <a:t>The Andean Amazon is currently experiencing an </a:t>
            </a:r>
            <a:r>
              <a:rPr lang="en-US" sz="3200" i="1" dirty="0">
                <a:solidFill>
                  <a:srgbClr val="BB0F2F"/>
                </a:solidFill>
              </a:rPr>
              <a:t>infrastructure surge</a:t>
            </a:r>
            <a:r>
              <a:rPr lang="en-US" sz="3200" dirty="0"/>
              <a:t>, characterized by:</a:t>
            </a:r>
          </a:p>
          <a:p>
            <a:pPr marL="971550" lvl="1" indent="-514350">
              <a:buFont typeface="+mj-lt"/>
              <a:buAutoNum type="alphaLcPeriod"/>
            </a:pPr>
            <a:r>
              <a:rPr lang="en-US" sz="2800" dirty="0"/>
              <a:t>A rising share for Chinese banks, with </a:t>
            </a:r>
            <a:r>
              <a:rPr lang="en-US" sz="2800" i="1" dirty="0">
                <a:solidFill>
                  <a:srgbClr val="BB0F2F"/>
                </a:solidFill>
              </a:rPr>
              <a:t>deferential ESRM</a:t>
            </a:r>
            <a:r>
              <a:rPr lang="en-US" sz="2800" dirty="0"/>
              <a:t>.</a:t>
            </a:r>
            <a:endParaRPr lang="en-US" sz="2800" dirty="0">
              <a:cs typeface="Calibri"/>
            </a:endParaRPr>
          </a:p>
          <a:p>
            <a:pPr marL="971550" lvl="1" indent="-514350">
              <a:buAutoNum type="alphaLcPeriod"/>
            </a:pPr>
            <a:r>
              <a:rPr lang="en-US" sz="2800" dirty="0"/>
              <a:t>Significant </a:t>
            </a:r>
            <a:r>
              <a:rPr lang="en-US" sz="2800" i="1" dirty="0">
                <a:solidFill>
                  <a:srgbClr val="BB0F2F"/>
                </a:solidFill>
              </a:rPr>
              <a:t>environmental degradation</a:t>
            </a:r>
            <a:r>
              <a:rPr lang="en-US" sz="2800" i="1" dirty="0">
                <a:solidFill>
                  <a:srgbClr val="000000"/>
                </a:solidFill>
              </a:rPr>
              <a:t>,</a:t>
            </a:r>
            <a:r>
              <a:rPr lang="en-US" sz="2800" i="1" dirty="0"/>
              <a:t> </a:t>
            </a:r>
            <a:r>
              <a:rPr lang="en-US" sz="2800" i="1" dirty="0">
                <a:solidFill>
                  <a:srgbClr val="BB0F2F"/>
                </a:solidFill>
              </a:rPr>
              <a:t>social conflict</a:t>
            </a:r>
            <a:r>
              <a:rPr lang="en-US" sz="2800" dirty="0"/>
              <a:t>, and </a:t>
            </a:r>
            <a:r>
              <a:rPr lang="en-US" sz="2800" i="1" dirty="0">
                <a:solidFill>
                  <a:srgbClr val="BB0F2F"/>
                </a:solidFill>
              </a:rPr>
              <a:t>economic costs</a:t>
            </a:r>
            <a:r>
              <a:rPr lang="en-US" sz="2800" dirty="0"/>
              <a:t>.</a:t>
            </a:r>
            <a:endParaRPr lang="en-US" dirty="0"/>
          </a:p>
          <a:p>
            <a:pPr marL="514350" indent="-514350">
              <a:buAutoNum type="arabicPeriod"/>
            </a:pPr>
            <a:r>
              <a:rPr lang="en-US" sz="3200" dirty="0"/>
              <a:t>National governments and DFIs have largely </a:t>
            </a:r>
            <a:r>
              <a:rPr lang="en-US" sz="3200" i="1" dirty="0">
                <a:solidFill>
                  <a:srgbClr val="BB0F2F"/>
                </a:solidFill>
              </a:rPr>
              <a:t>fallen short </a:t>
            </a:r>
            <a:r>
              <a:rPr lang="en-US" sz="3200" dirty="0"/>
              <a:t>in three key areas:</a:t>
            </a:r>
          </a:p>
          <a:p>
            <a:pPr marL="971550" lvl="1" indent="-514350">
              <a:buFont typeface="+mj-lt"/>
              <a:buAutoNum type="alphaLcPeriod"/>
            </a:pPr>
            <a:r>
              <a:rPr lang="en-US" sz="2800" dirty="0"/>
              <a:t>Meaningful engagement of </a:t>
            </a:r>
            <a:r>
              <a:rPr lang="en-US" sz="2800" i="1" dirty="0">
                <a:solidFill>
                  <a:srgbClr val="BB0F2F"/>
                </a:solidFill>
              </a:rPr>
              <a:t>stakeholders</a:t>
            </a:r>
          </a:p>
          <a:p>
            <a:pPr marL="971550" lvl="1" indent="-514350">
              <a:buFont typeface="+mj-lt"/>
              <a:buAutoNum type="alphaLcPeriod"/>
            </a:pPr>
            <a:r>
              <a:rPr lang="en-US" sz="2800" dirty="0"/>
              <a:t>Comprehensive </a:t>
            </a:r>
            <a:r>
              <a:rPr lang="en-US" sz="2800" i="1" dirty="0">
                <a:solidFill>
                  <a:srgbClr val="BB0F2F"/>
                </a:solidFill>
              </a:rPr>
              <a:t>environmental</a:t>
            </a:r>
            <a:r>
              <a:rPr lang="en-US" sz="2800" dirty="0"/>
              <a:t> planning</a:t>
            </a:r>
          </a:p>
          <a:p>
            <a:pPr marL="971550" lvl="1" indent="-514350">
              <a:buFont typeface="+mj-lt"/>
              <a:buAutoNum type="alphaLcPeriod"/>
            </a:pPr>
            <a:r>
              <a:rPr lang="en-US" sz="2800" dirty="0"/>
              <a:t>Mechanisms for </a:t>
            </a:r>
            <a:r>
              <a:rPr lang="en-US" sz="2800" i="1" dirty="0">
                <a:solidFill>
                  <a:srgbClr val="BB0F2F"/>
                </a:solidFill>
              </a:rPr>
              <a:t>transparency</a:t>
            </a:r>
            <a:r>
              <a:rPr lang="en-US" sz="2800" dirty="0"/>
              <a:t> and </a:t>
            </a:r>
            <a:r>
              <a:rPr lang="en-US" sz="2800" i="1" dirty="0">
                <a:solidFill>
                  <a:srgbClr val="BB0F2F"/>
                </a:solidFill>
              </a:rPr>
              <a:t>accountability</a:t>
            </a:r>
          </a:p>
          <a:p>
            <a:pPr marL="514350" indent="-514350">
              <a:buFont typeface="+mj-lt"/>
              <a:buAutoNum type="arabicPeriod"/>
            </a:pPr>
            <a:r>
              <a:rPr lang="en-US" sz="3200" dirty="0"/>
              <a:t>Improving outcomes will require </a:t>
            </a:r>
            <a:r>
              <a:rPr lang="en-US" sz="3200" i="1" dirty="0">
                <a:solidFill>
                  <a:srgbClr val="BB0F2F"/>
                </a:solidFill>
              </a:rPr>
              <a:t>mutually-reinforcing networks</a:t>
            </a:r>
            <a:r>
              <a:rPr lang="en-US" sz="3200" dirty="0"/>
              <a:t> of support between DFIs and governments.</a:t>
            </a:r>
          </a:p>
          <a:p>
            <a:pPr marL="514350" indent="-514350">
              <a:buFont typeface="+mj-lt"/>
              <a:buAutoNum type="arabicPeriod"/>
            </a:pPr>
            <a:endParaRPr lang="en-US" sz="3200" dirty="0"/>
          </a:p>
        </p:txBody>
      </p:sp>
      <p:pic>
        <p:nvPicPr>
          <p:cNvPr id="5" name="Picture 4">
            <a:extLst>
              <a:ext uri="{FF2B5EF4-FFF2-40B4-BE49-F238E27FC236}">
                <a16:creationId xmlns:a16="http://schemas.microsoft.com/office/drawing/2014/main" id="{4F8D4C16-1AF2-5F45-A4E5-A1A9D2457694}"/>
              </a:ext>
            </a:extLst>
          </p:cNvPr>
          <p:cNvPicPr>
            <a:picLocks noChangeAspect="1"/>
          </p:cNvPicPr>
          <p:nvPr/>
        </p:nvPicPr>
        <p:blipFill rotWithShape="1">
          <a:blip r:embed="rId2">
            <a:extLst>
              <a:ext uri="{28A0092B-C50C-407E-A947-70E740481C1C}">
                <a14:useLocalDpi xmlns:a14="http://schemas.microsoft.com/office/drawing/2010/main" val="0"/>
              </a:ext>
            </a:extLst>
          </a:blip>
          <a:srcRect l="3864" t="10399" r="71261" b="12279"/>
          <a:stretch/>
        </p:blipFill>
        <p:spPr>
          <a:xfrm>
            <a:off x="273000" y="5951914"/>
            <a:ext cx="548640" cy="682293"/>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D2C3122D-ED39-484D-A9EC-F1F69FE6B003}"/>
              </a:ext>
            </a:extLst>
          </p:cNvPr>
          <p:cNvPicPr>
            <a:picLocks noChangeAspect="1"/>
          </p:cNvPicPr>
          <p:nvPr/>
        </p:nvPicPr>
        <p:blipFill rotWithShape="1">
          <a:blip r:embed="rId3">
            <a:extLst>
              <a:ext uri="{28A0092B-C50C-407E-A947-70E740481C1C}">
                <a14:useLocalDpi xmlns:a14="http://schemas.microsoft.com/office/drawing/2010/main" val="0"/>
              </a:ext>
            </a:extLst>
          </a:blip>
          <a:srcRect t="26209" r="25667" b="21154"/>
          <a:stretch/>
        </p:blipFill>
        <p:spPr bwMode="auto">
          <a:xfrm>
            <a:off x="9220009" y="6267014"/>
            <a:ext cx="2829699" cy="34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0450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DC1E4B-9AD6-E34D-BCCD-90C756CF7D55}"/>
              </a:ext>
            </a:extLst>
          </p:cNvPr>
          <p:cNvSpPr>
            <a:spLocks noGrp="1"/>
          </p:cNvSpPr>
          <p:nvPr>
            <p:ph type="title"/>
          </p:nvPr>
        </p:nvSpPr>
        <p:spPr>
          <a:xfrm>
            <a:off x="0" y="0"/>
            <a:ext cx="12192000" cy="1143000"/>
          </a:xfrm>
        </p:spPr>
        <p:txBody>
          <a:bodyPr>
            <a:noAutofit/>
          </a:bodyPr>
          <a:lstStyle/>
          <a:p>
            <a:pPr algn="ctr"/>
            <a:r>
              <a:rPr lang="en-AU" sz="4000" b="1" dirty="0">
                <a:solidFill>
                  <a:srgbClr val="BF0002"/>
                </a:solidFill>
              </a:rPr>
              <a:t>THANK YOU!</a:t>
            </a:r>
          </a:p>
        </p:txBody>
      </p:sp>
      <p:sp>
        <p:nvSpPr>
          <p:cNvPr id="11" name="Content Placeholder 7">
            <a:extLst>
              <a:ext uri="{FF2B5EF4-FFF2-40B4-BE49-F238E27FC236}">
                <a16:creationId xmlns:a16="http://schemas.microsoft.com/office/drawing/2014/main" id="{9D686C4C-A1A0-3A48-961D-C5DFDBB63EAA}"/>
              </a:ext>
            </a:extLst>
          </p:cNvPr>
          <p:cNvSpPr>
            <a:spLocks noGrp="1"/>
          </p:cNvSpPr>
          <p:nvPr>
            <p:ph idx="1"/>
          </p:nvPr>
        </p:nvSpPr>
        <p:spPr>
          <a:xfrm>
            <a:off x="5056040" y="1144501"/>
            <a:ext cx="5819279" cy="5056322"/>
          </a:xfrm>
          <a:solidFill>
            <a:srgbClr val="FFFFFF">
              <a:alpha val="50196"/>
            </a:srgbClr>
          </a:solidFill>
        </p:spPr>
        <p:txBody>
          <a:bodyPr anchor="ctr">
            <a:normAutofit/>
          </a:bodyPr>
          <a:lstStyle/>
          <a:p>
            <a:pPr marL="0" indent="0" algn="ctr">
              <a:buNone/>
            </a:pPr>
            <a:r>
              <a:rPr lang="en-US" sz="3200" dirty="0">
                <a:solidFill>
                  <a:srgbClr val="BB0F2F"/>
                </a:solidFill>
              </a:rPr>
              <a:t>Download full report </a:t>
            </a:r>
            <a:r>
              <a:rPr lang="en-US" sz="3200" dirty="0"/>
              <a:t>and subscribe to regulate updates:</a:t>
            </a:r>
          </a:p>
          <a:p>
            <a:endParaRPr lang="en-US" sz="3200" dirty="0"/>
          </a:p>
          <a:p>
            <a:pPr marL="0" indent="0" algn="ctr">
              <a:buNone/>
            </a:pPr>
            <a:r>
              <a:rPr lang="en-US" sz="3200" dirty="0" err="1">
                <a:solidFill>
                  <a:srgbClr val="BB0F2F"/>
                </a:solidFill>
              </a:rPr>
              <a:t>www.bu.edu</a:t>
            </a:r>
            <a:r>
              <a:rPr lang="en-US" sz="3200" dirty="0">
                <a:solidFill>
                  <a:srgbClr val="BB0F2F"/>
                </a:solidFill>
              </a:rPr>
              <a:t>/GDP</a:t>
            </a:r>
          </a:p>
        </p:txBody>
      </p:sp>
      <p:pic>
        <p:nvPicPr>
          <p:cNvPr id="37" name="Picture 36">
            <a:extLst>
              <a:ext uri="{FF2B5EF4-FFF2-40B4-BE49-F238E27FC236}">
                <a16:creationId xmlns:a16="http://schemas.microsoft.com/office/drawing/2014/main" id="{6BDF92B6-8109-1042-B0EA-83BF19432749}"/>
              </a:ext>
            </a:extLst>
          </p:cNvPr>
          <p:cNvPicPr>
            <a:picLocks noChangeAspect="1"/>
          </p:cNvPicPr>
          <p:nvPr/>
        </p:nvPicPr>
        <p:blipFill rotWithShape="1">
          <a:blip r:embed="rId2">
            <a:extLst>
              <a:ext uri="{28A0092B-C50C-407E-A947-70E740481C1C}">
                <a14:useLocalDpi xmlns:a14="http://schemas.microsoft.com/office/drawing/2010/main" val="0"/>
              </a:ext>
            </a:extLst>
          </a:blip>
          <a:srcRect l="3864" t="10399" r="71261" b="12279"/>
          <a:stretch/>
        </p:blipFill>
        <p:spPr>
          <a:xfrm>
            <a:off x="273000" y="5951914"/>
            <a:ext cx="548640" cy="682293"/>
          </a:xfrm>
          <a:prstGeom prst="rect">
            <a:avLst/>
          </a:prstGeom>
        </p:spPr>
      </p:pic>
      <p:pic>
        <p:nvPicPr>
          <p:cNvPr id="3" name="Picture 2">
            <a:extLst>
              <a:ext uri="{FF2B5EF4-FFF2-40B4-BE49-F238E27FC236}">
                <a16:creationId xmlns:a16="http://schemas.microsoft.com/office/drawing/2014/main" id="{49F58139-86CC-CB43-A63C-DC72EAF98774}"/>
              </a:ext>
            </a:extLst>
          </p:cNvPr>
          <p:cNvPicPr>
            <a:picLocks noChangeAspect="1"/>
          </p:cNvPicPr>
          <p:nvPr/>
        </p:nvPicPr>
        <p:blipFill>
          <a:blip r:embed="rId3"/>
          <a:stretch>
            <a:fillRect/>
          </a:stretch>
        </p:blipFill>
        <p:spPr>
          <a:xfrm>
            <a:off x="1119470" y="1143000"/>
            <a:ext cx="3936570" cy="5059324"/>
          </a:xfrm>
          <a:prstGeom prst="rect">
            <a:avLst/>
          </a:prstGeom>
        </p:spPr>
      </p:pic>
      <p:pic>
        <p:nvPicPr>
          <p:cNvPr id="2" name="Picture 1" descr="A close up of a logo&#10;&#10;Description generated with very high confidence">
            <a:extLst>
              <a:ext uri="{FF2B5EF4-FFF2-40B4-BE49-F238E27FC236}">
                <a16:creationId xmlns:a16="http://schemas.microsoft.com/office/drawing/2014/main" id="{627F353C-6899-4F32-88A9-94ED3A959BAF}"/>
              </a:ext>
            </a:extLst>
          </p:cNvPr>
          <p:cNvPicPr>
            <a:picLocks noChangeAspect="1"/>
          </p:cNvPicPr>
          <p:nvPr/>
        </p:nvPicPr>
        <p:blipFill rotWithShape="1">
          <a:blip r:embed="rId4">
            <a:extLst>
              <a:ext uri="{28A0092B-C50C-407E-A947-70E740481C1C}">
                <a14:useLocalDpi xmlns:a14="http://schemas.microsoft.com/office/drawing/2010/main" val="0"/>
              </a:ext>
            </a:extLst>
          </a:blip>
          <a:srcRect t="26209" r="25667" b="21154"/>
          <a:stretch/>
        </p:blipFill>
        <p:spPr bwMode="auto">
          <a:xfrm>
            <a:off x="9220009" y="6267014"/>
            <a:ext cx="2829699" cy="34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870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B95D9-08D6-2548-9AC9-724057FB7AA6}"/>
              </a:ext>
            </a:extLst>
          </p:cNvPr>
          <p:cNvSpPr>
            <a:spLocks noGrp="1"/>
          </p:cNvSpPr>
          <p:nvPr>
            <p:ph type="ctrTitle"/>
          </p:nvPr>
        </p:nvSpPr>
        <p:spPr>
          <a:xfrm>
            <a:off x="1500512" y="2326223"/>
            <a:ext cx="9144000" cy="2683672"/>
          </a:xfrm>
        </p:spPr>
        <p:txBody>
          <a:bodyPr anchor="t">
            <a:normAutofit fontScale="90000"/>
          </a:bodyPr>
          <a:lstStyle/>
          <a:p>
            <a:pPr>
              <a:lnSpc>
                <a:spcPct val="100000"/>
              </a:lnSpc>
            </a:pPr>
            <a:r>
              <a:rPr lang="en-US" b="1" dirty="0">
                <a:solidFill>
                  <a:srgbClr val="FFFFFF"/>
                </a:solidFill>
                <a:latin typeface="+mn-lt"/>
              </a:rPr>
              <a:t>Environmental and Social  Impacts of Infrastructure Projects in the Andean Amazon </a:t>
            </a:r>
            <a:endParaRPr lang="en-US" b="1" dirty="0">
              <a:solidFill>
                <a:srgbClr val="FFFFFF"/>
              </a:solidFill>
              <a:latin typeface="+mn-lt"/>
              <a:cs typeface="Calibri"/>
            </a:endParaRPr>
          </a:p>
        </p:txBody>
      </p:sp>
      <p:grpSp>
        <p:nvGrpSpPr>
          <p:cNvPr id="32" name="Group 31">
            <a:extLst>
              <a:ext uri="{FF2B5EF4-FFF2-40B4-BE49-F238E27FC236}">
                <a16:creationId xmlns:a16="http://schemas.microsoft.com/office/drawing/2014/main" id="{0B172B27-7F3A-5848-B787-ADD7DD5D6BBB}"/>
              </a:ext>
            </a:extLst>
          </p:cNvPr>
          <p:cNvGrpSpPr/>
          <p:nvPr/>
        </p:nvGrpSpPr>
        <p:grpSpPr>
          <a:xfrm>
            <a:off x="10644512" y="349992"/>
            <a:ext cx="1321550" cy="484223"/>
            <a:chOff x="673440" y="-1650380"/>
            <a:chExt cx="2601240" cy="953109"/>
          </a:xfrm>
        </p:grpSpPr>
        <p:sp>
          <p:nvSpPr>
            <p:cNvPr id="33" name="Rectangle 32">
              <a:extLst>
                <a:ext uri="{FF2B5EF4-FFF2-40B4-BE49-F238E27FC236}">
                  <a16:creationId xmlns:a16="http://schemas.microsoft.com/office/drawing/2014/main" id="{00E6BAD5-9FAF-3B4C-A86B-0357E15774ED}"/>
                </a:ext>
              </a:extLst>
            </p:cNvPr>
            <p:cNvSpPr/>
            <p:nvPr/>
          </p:nvSpPr>
          <p:spPr>
            <a:xfrm>
              <a:off x="673440" y="-1650378"/>
              <a:ext cx="2601240" cy="953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4112" tIns="67056" rIns="134112" bIns="67056" numCol="1" spcCol="0" rtlCol="0" fromWordArt="0" anchor="ctr" anchorCtr="0" forceAA="0" compatLnSpc="1">
              <a:prstTxWarp prst="textNoShape">
                <a:avLst/>
              </a:prstTxWarp>
              <a:noAutofit/>
            </a:bodyPr>
            <a:lstStyle/>
            <a:p>
              <a:pPr algn="ctr"/>
              <a:endParaRPr lang="en-US" sz="2640"/>
            </a:p>
          </p:txBody>
        </p:sp>
        <p:pic>
          <p:nvPicPr>
            <p:cNvPr id="34" name="Picture 33">
              <a:extLst>
                <a:ext uri="{FF2B5EF4-FFF2-40B4-BE49-F238E27FC236}">
                  <a16:creationId xmlns:a16="http://schemas.microsoft.com/office/drawing/2014/main" id="{E18A1632-E452-2C4D-822C-EDE292BE93B9}"/>
                </a:ext>
              </a:extLst>
            </p:cNvPr>
            <p:cNvPicPr>
              <a:picLocks noChangeAspect="1"/>
            </p:cNvPicPr>
            <p:nvPr/>
          </p:nvPicPr>
          <p:blipFill rotWithShape="1">
            <a:blip r:embed="rId3"/>
            <a:srcRect l="22322" t="27953" r="21869" b="30584"/>
            <a:stretch/>
          </p:blipFill>
          <p:spPr>
            <a:xfrm>
              <a:off x="673440" y="-1650380"/>
              <a:ext cx="2601240" cy="953107"/>
            </a:xfrm>
            <a:prstGeom prst="rect">
              <a:avLst/>
            </a:prstGeom>
          </p:spPr>
        </p:pic>
      </p:grpSp>
      <p:grpSp>
        <p:nvGrpSpPr>
          <p:cNvPr id="35" name="Group 34">
            <a:extLst>
              <a:ext uri="{FF2B5EF4-FFF2-40B4-BE49-F238E27FC236}">
                <a16:creationId xmlns:a16="http://schemas.microsoft.com/office/drawing/2014/main" id="{DB673ECC-8DB0-2D4C-95AA-30A875270ECF}"/>
              </a:ext>
            </a:extLst>
          </p:cNvPr>
          <p:cNvGrpSpPr>
            <a:grpSpLocks noChangeAspect="1"/>
          </p:cNvGrpSpPr>
          <p:nvPr/>
        </p:nvGrpSpPr>
        <p:grpSpPr>
          <a:xfrm>
            <a:off x="755137" y="5519560"/>
            <a:ext cx="687760" cy="950976"/>
            <a:chOff x="576943" y="957943"/>
            <a:chExt cx="881743" cy="1219200"/>
          </a:xfrm>
        </p:grpSpPr>
        <p:sp>
          <p:nvSpPr>
            <p:cNvPr id="36" name="Rectangle 35">
              <a:extLst>
                <a:ext uri="{FF2B5EF4-FFF2-40B4-BE49-F238E27FC236}">
                  <a16:creationId xmlns:a16="http://schemas.microsoft.com/office/drawing/2014/main" id="{338F6C54-2892-3845-927D-F375950D45D3}"/>
                </a:ext>
              </a:extLst>
            </p:cNvPr>
            <p:cNvSpPr/>
            <p:nvPr/>
          </p:nvSpPr>
          <p:spPr>
            <a:xfrm>
              <a:off x="576943" y="957943"/>
              <a:ext cx="88174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descr="https://www.flacso.edu.ec/portal/themes/Flacso/images/logo.png">
              <a:extLst>
                <a:ext uri="{FF2B5EF4-FFF2-40B4-BE49-F238E27FC236}">
                  <a16:creationId xmlns:a16="http://schemas.microsoft.com/office/drawing/2014/main" id="{7CD19685-9954-B04B-AA3C-EB972DB092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14" y="977922"/>
              <a:ext cx="865124" cy="117019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7">
            <a:extLst>
              <a:ext uri="{FF2B5EF4-FFF2-40B4-BE49-F238E27FC236}">
                <a16:creationId xmlns:a16="http://schemas.microsoft.com/office/drawing/2014/main" id="{34CADE41-06C5-2348-8CD6-F4CB6C557CA7}"/>
              </a:ext>
            </a:extLst>
          </p:cNvPr>
          <p:cNvPicPr>
            <a:picLocks noChangeAspect="1"/>
          </p:cNvPicPr>
          <p:nvPr/>
        </p:nvPicPr>
        <p:blipFill rotWithShape="1">
          <a:blip r:embed="rId5"/>
          <a:srcRect t="27722" b="26461"/>
          <a:stretch/>
        </p:blipFill>
        <p:spPr>
          <a:xfrm>
            <a:off x="10594186" y="6059056"/>
            <a:ext cx="1320188" cy="411480"/>
          </a:xfrm>
          <a:prstGeom prst="rect">
            <a:avLst/>
          </a:prstGeom>
        </p:spPr>
      </p:pic>
      <p:pic>
        <p:nvPicPr>
          <p:cNvPr id="3" name="Picture 2" descr="A close up of a logo&#10;&#10;Description generated with very high confidence">
            <a:extLst>
              <a:ext uri="{FF2B5EF4-FFF2-40B4-BE49-F238E27FC236}">
                <a16:creationId xmlns:a16="http://schemas.microsoft.com/office/drawing/2014/main" id="{52A4BDA3-7E80-42F0-B8CB-C8A5998AF172}"/>
              </a:ext>
            </a:extLst>
          </p:cNvPr>
          <p:cNvPicPr>
            <a:picLocks noChangeAspect="1"/>
          </p:cNvPicPr>
          <p:nvPr/>
        </p:nvPicPr>
        <p:blipFill rotWithShape="1">
          <a:blip r:embed="rId6">
            <a:extLst>
              <a:ext uri="{28A0092B-C50C-407E-A947-70E740481C1C}">
                <a14:useLocalDpi xmlns:a14="http://schemas.microsoft.com/office/drawing/2010/main" val="0"/>
              </a:ext>
            </a:extLst>
          </a:blip>
          <a:srcRect t="26209" r="25667" b="21154"/>
          <a:stretch/>
        </p:blipFill>
        <p:spPr bwMode="auto">
          <a:xfrm>
            <a:off x="253811" y="348813"/>
            <a:ext cx="2829699" cy="34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169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C2DBD3-80CB-3741-8714-6748CC325509}"/>
              </a:ext>
            </a:extLst>
          </p:cNvPr>
          <p:cNvSpPr txBox="1"/>
          <p:nvPr/>
        </p:nvSpPr>
        <p:spPr>
          <a:xfrm>
            <a:off x="1094282" y="1379095"/>
            <a:ext cx="10253272" cy="4893647"/>
          </a:xfrm>
          <a:prstGeom prst="rect">
            <a:avLst/>
          </a:prstGeom>
          <a:solidFill>
            <a:srgbClr val="FFFFFF">
              <a:alpha val="50196"/>
            </a:srgbClr>
          </a:solidFill>
        </p:spPr>
        <p:txBody>
          <a:bodyPr wrap="square" rtlCol="0">
            <a:spAutoFit/>
          </a:bodyPr>
          <a:lstStyle/>
          <a:p>
            <a:r>
              <a:rPr lang="en-US" sz="2400" b="1" i="1" dirty="0"/>
              <a:t>Findings:</a:t>
            </a:r>
          </a:p>
          <a:p>
            <a:pPr marL="514350" indent="-514350">
              <a:buAutoNum type="arabicPeriod"/>
            </a:pPr>
            <a:r>
              <a:rPr lang="en-US" sz="2400" dirty="0"/>
              <a:t>Projects appear to be accelerating and shifting toward the Amazon basin.</a:t>
            </a:r>
          </a:p>
          <a:p>
            <a:pPr marL="514350" indent="-514350">
              <a:buAutoNum type="arabicPeriod"/>
            </a:pPr>
            <a:endParaRPr lang="en-US" sz="2400" dirty="0"/>
          </a:p>
          <a:p>
            <a:pPr marL="514350" indent="-514350">
              <a:buAutoNum type="arabicPeriod"/>
            </a:pPr>
            <a:endParaRPr lang="en-US" sz="2400" dirty="0"/>
          </a:p>
          <a:p>
            <a:pPr marL="514350" indent="-514350">
              <a:buAutoNum type="arabicPeriod"/>
            </a:pPr>
            <a:endParaRPr lang="en-US" sz="2400" dirty="0"/>
          </a:p>
          <a:p>
            <a:pPr marL="514350" indent="-514350">
              <a:buAutoNum type="arabicPeriod"/>
            </a:pPr>
            <a:endParaRPr lang="en-US" sz="2400" dirty="0"/>
          </a:p>
          <a:p>
            <a:endParaRPr lang="en-US" sz="2400" dirty="0"/>
          </a:p>
          <a:p>
            <a:pPr marL="514350" indent="-514350">
              <a:buAutoNum type="arabicPeriod"/>
            </a:pPr>
            <a:endParaRPr lang="en-US" sz="2400" dirty="0"/>
          </a:p>
          <a:p>
            <a:pPr marL="514350" indent="-514350">
              <a:buAutoNum type="arabicPeriod"/>
            </a:pPr>
            <a:endParaRPr lang="en-US" sz="2400" dirty="0"/>
          </a:p>
          <a:p>
            <a:pPr marL="514350" indent="-514350">
              <a:buFont typeface="+mj-lt"/>
              <a:buAutoNum type="arabicPeriod" startAt="2"/>
            </a:pPr>
            <a:r>
              <a:rPr lang="en-US" sz="2400" dirty="0"/>
              <a:t>Chinese policy banks – with more passive ESRM approaches – are increasingly important: </a:t>
            </a:r>
          </a:p>
          <a:p>
            <a:pPr marL="971550" lvl="1" indent="-514350">
              <a:buFont typeface="Arial" panose="020B0604020202020204" pitchFamily="34" charset="0"/>
              <a:buChar char="•"/>
            </a:pPr>
            <a:r>
              <a:rPr lang="en-US" sz="2400" i="1" dirty="0"/>
              <a:t>2000-2015: </a:t>
            </a:r>
            <a:r>
              <a:rPr lang="en-US" sz="2400" dirty="0"/>
              <a:t>6 total, 3 in the Amazon basin.</a:t>
            </a:r>
          </a:p>
          <a:p>
            <a:pPr marL="971550" lvl="1" indent="-514350">
              <a:buFont typeface="Arial" panose="020B0604020202020204" pitchFamily="34" charset="0"/>
              <a:buChar char="•"/>
            </a:pPr>
            <a:r>
              <a:rPr lang="en-US" sz="2400" i="1" dirty="0"/>
              <a:t>New and pipeline: </a:t>
            </a:r>
            <a:r>
              <a:rPr lang="en-US" sz="2400" dirty="0"/>
              <a:t>14, all in the Amazon basin. </a:t>
            </a:r>
          </a:p>
        </p:txBody>
      </p:sp>
      <p:sp>
        <p:nvSpPr>
          <p:cNvPr id="8" name="Title 7">
            <a:extLst>
              <a:ext uri="{FF2B5EF4-FFF2-40B4-BE49-F238E27FC236}">
                <a16:creationId xmlns:a16="http://schemas.microsoft.com/office/drawing/2014/main" id="{38DC1E4B-9AD6-E34D-BCCD-90C756CF7D55}"/>
              </a:ext>
            </a:extLst>
          </p:cNvPr>
          <p:cNvSpPr>
            <a:spLocks noGrp="1"/>
          </p:cNvSpPr>
          <p:nvPr>
            <p:ph type="title"/>
          </p:nvPr>
        </p:nvSpPr>
        <p:spPr>
          <a:xfrm>
            <a:off x="1394848" y="0"/>
            <a:ext cx="9143999" cy="1143000"/>
          </a:xfrm>
        </p:spPr>
        <p:txBody>
          <a:bodyPr>
            <a:normAutofit/>
          </a:bodyPr>
          <a:lstStyle/>
          <a:p>
            <a:r>
              <a:rPr lang="en-AU" b="1" dirty="0">
                <a:solidFill>
                  <a:srgbClr val="BF0002"/>
                </a:solidFill>
              </a:rPr>
              <a:t>DFI-Financed Infrastructure</a:t>
            </a:r>
            <a:r>
              <a:rPr lang="en-AU" b="1" dirty="0">
                <a:solidFill>
                  <a:srgbClr val="BF0002"/>
                </a:solidFill>
                <a:cs typeface="Calibri Light"/>
              </a:rPr>
              <a:t> Surge</a:t>
            </a:r>
            <a:endParaRPr lang="en-AU" b="1" dirty="0">
              <a:solidFill>
                <a:srgbClr val="BF0002"/>
              </a:solidFill>
            </a:endParaRPr>
          </a:p>
        </p:txBody>
      </p:sp>
      <p:sp>
        <p:nvSpPr>
          <p:cNvPr id="9" name="TextBox 8">
            <a:extLst>
              <a:ext uri="{FF2B5EF4-FFF2-40B4-BE49-F238E27FC236}">
                <a16:creationId xmlns:a16="http://schemas.microsoft.com/office/drawing/2014/main" id="{114C4292-B2CF-5E4E-B64C-84BC4C30EE48}"/>
              </a:ext>
            </a:extLst>
          </p:cNvPr>
          <p:cNvSpPr txBox="1"/>
          <p:nvPr/>
        </p:nvSpPr>
        <p:spPr>
          <a:xfrm>
            <a:off x="1394847" y="827190"/>
            <a:ext cx="9144000" cy="400110"/>
          </a:xfrm>
          <a:prstGeom prst="rect">
            <a:avLst/>
          </a:prstGeom>
          <a:noFill/>
        </p:spPr>
        <p:txBody>
          <a:bodyPr wrap="square" rtlCol="0" anchor="t">
            <a:spAutoFit/>
          </a:bodyPr>
          <a:lstStyle/>
          <a:p>
            <a:pPr algn="ctr"/>
            <a:r>
              <a:rPr lang="en-US" sz="2000" b="1" i="1" dirty="0"/>
              <a:t>Projects moving </a:t>
            </a:r>
            <a:r>
              <a:rPr lang="en-US" sz="2000" b="1" i="1" dirty="0">
                <a:cs typeface="Calibri"/>
              </a:rPr>
              <a:t>into the Amazon basin</a:t>
            </a:r>
            <a:endParaRPr lang="en-US" dirty="0"/>
          </a:p>
        </p:txBody>
      </p:sp>
      <p:grpSp>
        <p:nvGrpSpPr>
          <p:cNvPr id="5" name="Group 4">
            <a:extLst>
              <a:ext uri="{FF2B5EF4-FFF2-40B4-BE49-F238E27FC236}">
                <a16:creationId xmlns:a16="http://schemas.microsoft.com/office/drawing/2014/main" id="{F73B73EE-5CAF-6245-AD31-1A2F229BDEDE}"/>
              </a:ext>
            </a:extLst>
          </p:cNvPr>
          <p:cNvGrpSpPr/>
          <p:nvPr/>
        </p:nvGrpSpPr>
        <p:grpSpPr>
          <a:xfrm>
            <a:off x="2118747" y="2278470"/>
            <a:ext cx="7698352" cy="2402733"/>
            <a:chOff x="2118747" y="2694101"/>
            <a:chExt cx="7698352" cy="2402733"/>
          </a:xfrm>
        </p:grpSpPr>
        <p:pic>
          <p:nvPicPr>
            <p:cNvPr id="4" name="Picture 4" descr="A screenshot of a cell phone&#10;&#10;Description generated with very high confidence">
              <a:extLst>
                <a:ext uri="{FF2B5EF4-FFF2-40B4-BE49-F238E27FC236}">
                  <a16:creationId xmlns:a16="http://schemas.microsoft.com/office/drawing/2014/main" id="{39CF6CAF-A9F2-4769-BC86-ED87E0EDF0EF}"/>
                </a:ext>
              </a:extLst>
            </p:cNvPr>
            <p:cNvPicPr>
              <a:picLocks noChangeAspect="1"/>
            </p:cNvPicPr>
            <p:nvPr/>
          </p:nvPicPr>
          <p:blipFill>
            <a:blip r:embed="rId2"/>
            <a:stretch>
              <a:fillRect/>
            </a:stretch>
          </p:blipFill>
          <p:spPr>
            <a:xfrm>
              <a:off x="2120899" y="2878767"/>
              <a:ext cx="7696200" cy="2218067"/>
            </a:xfrm>
            <a:prstGeom prst="rect">
              <a:avLst/>
            </a:prstGeom>
          </p:spPr>
        </p:pic>
        <p:sp>
          <p:nvSpPr>
            <p:cNvPr id="3" name="TextBox 2">
              <a:extLst>
                <a:ext uri="{FF2B5EF4-FFF2-40B4-BE49-F238E27FC236}">
                  <a16:creationId xmlns:a16="http://schemas.microsoft.com/office/drawing/2014/main" id="{B8A4BA8D-856B-4D4C-90A1-D41228236FFB}"/>
                </a:ext>
              </a:extLst>
            </p:cNvPr>
            <p:cNvSpPr txBox="1"/>
            <p:nvPr/>
          </p:nvSpPr>
          <p:spPr>
            <a:xfrm>
              <a:off x="2118747" y="2694101"/>
              <a:ext cx="7696200" cy="369332"/>
            </a:xfrm>
            <a:prstGeom prst="rect">
              <a:avLst/>
            </a:prstGeom>
            <a:solidFill>
              <a:schemeClr val="bg1"/>
            </a:solidFill>
          </p:spPr>
          <p:txBody>
            <a:bodyPr wrap="square" rtlCol="0">
              <a:spAutoFit/>
            </a:bodyPr>
            <a:lstStyle/>
            <a:p>
              <a:r>
                <a:rPr lang="en-US" dirty="0"/>
                <a:t>International DFI-Financed Infrastructure Projects in Ecuador, Peru, and Bolivia</a:t>
              </a:r>
            </a:p>
          </p:txBody>
        </p:sp>
      </p:grpSp>
    </p:spTree>
    <p:extLst>
      <p:ext uri="{BB962C8B-B14F-4D97-AF65-F5344CB8AC3E}">
        <p14:creationId xmlns:p14="http://schemas.microsoft.com/office/powerpoint/2010/main" val="3948969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A53A23A-BBB3-A34D-B90C-E7D6C328CC50}"/>
              </a:ext>
            </a:extLst>
          </p:cNvPr>
          <p:cNvSpPr txBox="1"/>
          <p:nvPr/>
        </p:nvSpPr>
        <p:spPr>
          <a:xfrm>
            <a:off x="1633928" y="1219221"/>
            <a:ext cx="9009086" cy="830997"/>
          </a:xfrm>
          <a:prstGeom prst="rect">
            <a:avLst/>
          </a:prstGeom>
          <a:solidFill>
            <a:srgbClr val="FFFFFF">
              <a:alpha val="36471"/>
            </a:srgbClr>
          </a:solidFill>
        </p:spPr>
        <p:txBody>
          <a:bodyPr wrap="square" rtlCol="0">
            <a:spAutoFit/>
          </a:bodyPr>
          <a:lstStyle/>
          <a:p>
            <a:r>
              <a:rPr lang="en-US" sz="2400" dirty="0"/>
              <a:t>DFIs vary based on their use of </a:t>
            </a:r>
            <a:r>
              <a:rPr lang="en-US" sz="2400" b="1" i="1" dirty="0">
                <a:solidFill>
                  <a:srgbClr val="BB0F2F"/>
                </a:solidFill>
              </a:rPr>
              <a:t>national</a:t>
            </a:r>
            <a:r>
              <a:rPr lang="en-US" sz="2400" dirty="0"/>
              <a:t> or </a:t>
            </a:r>
            <a:r>
              <a:rPr lang="en-US" sz="2400" b="1" i="1" dirty="0">
                <a:solidFill>
                  <a:srgbClr val="BB0F2F"/>
                </a:solidFill>
              </a:rPr>
              <a:t>harmonized</a:t>
            </a:r>
            <a:r>
              <a:rPr lang="en-US" sz="2400" dirty="0"/>
              <a:t> standards, and whether they offer </a:t>
            </a:r>
            <a:r>
              <a:rPr lang="en-US" sz="2400" b="1" i="1" dirty="0">
                <a:solidFill>
                  <a:srgbClr val="BB0F2F"/>
                </a:solidFill>
              </a:rPr>
              <a:t>concessional finance</a:t>
            </a:r>
            <a:r>
              <a:rPr lang="en-US" sz="2400" i="1" dirty="0">
                <a:solidFill>
                  <a:srgbClr val="BB0F2F"/>
                </a:solidFill>
              </a:rPr>
              <a:t> </a:t>
            </a:r>
            <a:r>
              <a:rPr lang="en-US" sz="2400" dirty="0"/>
              <a:t>to reach those standards </a:t>
            </a:r>
          </a:p>
        </p:txBody>
      </p:sp>
      <p:sp>
        <p:nvSpPr>
          <p:cNvPr id="2" name="Title 1">
            <a:extLst>
              <a:ext uri="{FF2B5EF4-FFF2-40B4-BE49-F238E27FC236}">
                <a16:creationId xmlns:a16="http://schemas.microsoft.com/office/drawing/2014/main" id="{E9B6A3EF-E6D6-8348-9C66-D956D275BCBA}"/>
              </a:ext>
            </a:extLst>
          </p:cNvPr>
          <p:cNvSpPr>
            <a:spLocks noGrp="1"/>
          </p:cNvSpPr>
          <p:nvPr>
            <p:ph type="title"/>
          </p:nvPr>
        </p:nvSpPr>
        <p:spPr>
          <a:xfrm>
            <a:off x="821640" y="0"/>
            <a:ext cx="11230451" cy="1325563"/>
          </a:xfrm>
        </p:spPr>
        <p:txBody>
          <a:bodyPr/>
          <a:lstStyle/>
          <a:p>
            <a:r>
              <a:rPr lang="en-US" b="1" dirty="0">
                <a:solidFill>
                  <a:srgbClr val="BB0F2F"/>
                </a:solidFill>
              </a:rPr>
              <a:t>International DFIs: 4 “Shades of Green”</a:t>
            </a:r>
          </a:p>
        </p:txBody>
      </p:sp>
      <p:pic>
        <p:nvPicPr>
          <p:cNvPr id="5" name="Picture 4">
            <a:extLst>
              <a:ext uri="{FF2B5EF4-FFF2-40B4-BE49-F238E27FC236}">
                <a16:creationId xmlns:a16="http://schemas.microsoft.com/office/drawing/2014/main" id="{4F8D4C16-1AF2-5F45-A4E5-A1A9D2457694}"/>
              </a:ext>
            </a:extLst>
          </p:cNvPr>
          <p:cNvPicPr>
            <a:picLocks noChangeAspect="1"/>
          </p:cNvPicPr>
          <p:nvPr/>
        </p:nvPicPr>
        <p:blipFill rotWithShape="1">
          <a:blip r:embed="rId2">
            <a:extLst>
              <a:ext uri="{28A0092B-C50C-407E-A947-70E740481C1C}">
                <a14:useLocalDpi xmlns:a14="http://schemas.microsoft.com/office/drawing/2010/main" val="0"/>
              </a:ext>
            </a:extLst>
          </a:blip>
          <a:srcRect l="3864" t="10399" r="71261" b="12279"/>
          <a:stretch/>
        </p:blipFill>
        <p:spPr>
          <a:xfrm>
            <a:off x="273000" y="5951914"/>
            <a:ext cx="548640" cy="682293"/>
          </a:xfrm>
          <a:prstGeom prst="rect">
            <a:avLst/>
          </a:prstGeom>
        </p:spPr>
      </p:pic>
      <p:graphicFrame>
        <p:nvGraphicFramePr>
          <p:cNvPr id="7" name="Table 6">
            <a:extLst>
              <a:ext uri="{FF2B5EF4-FFF2-40B4-BE49-F238E27FC236}">
                <a16:creationId xmlns:a16="http://schemas.microsoft.com/office/drawing/2014/main" id="{8AE483F3-4A53-7345-A9C0-7919F8C01D0E}"/>
              </a:ext>
            </a:extLst>
          </p:cNvPr>
          <p:cNvGraphicFramePr>
            <a:graphicFrameLocks noGrp="1"/>
          </p:cNvGraphicFramePr>
          <p:nvPr>
            <p:extLst>
              <p:ext uri="{D42A27DB-BD31-4B8C-83A1-F6EECF244321}">
                <p14:modId xmlns:p14="http://schemas.microsoft.com/office/powerpoint/2010/main" val="2801602458"/>
              </p:ext>
            </p:extLst>
          </p:nvPr>
        </p:nvGraphicFramePr>
        <p:xfrm>
          <a:off x="1633928" y="2077008"/>
          <a:ext cx="9009086" cy="3448715"/>
        </p:xfrm>
        <a:graphic>
          <a:graphicData uri="http://schemas.openxmlformats.org/drawingml/2006/table">
            <a:tbl>
              <a:tblPr firstRow="1" firstCol="1" bandRow="1">
                <a:tableStyleId>{93296810-A885-4BE3-A3E7-6D5BEEA58F35}</a:tableStyleId>
              </a:tblPr>
              <a:tblGrid>
                <a:gridCol w="1933731">
                  <a:extLst>
                    <a:ext uri="{9D8B030D-6E8A-4147-A177-3AD203B41FA5}">
                      <a16:colId xmlns:a16="http://schemas.microsoft.com/office/drawing/2014/main" val="2830223109"/>
                    </a:ext>
                  </a:extLst>
                </a:gridCol>
                <a:gridCol w="3591072">
                  <a:extLst>
                    <a:ext uri="{9D8B030D-6E8A-4147-A177-3AD203B41FA5}">
                      <a16:colId xmlns:a16="http://schemas.microsoft.com/office/drawing/2014/main" val="1036461320"/>
                    </a:ext>
                  </a:extLst>
                </a:gridCol>
                <a:gridCol w="3484283">
                  <a:extLst>
                    <a:ext uri="{9D8B030D-6E8A-4147-A177-3AD203B41FA5}">
                      <a16:colId xmlns:a16="http://schemas.microsoft.com/office/drawing/2014/main" val="4168012769"/>
                    </a:ext>
                  </a:extLst>
                </a:gridCol>
              </a:tblGrid>
              <a:tr h="522635">
                <a:tc>
                  <a:txBody>
                    <a:bodyPr/>
                    <a:lstStyle/>
                    <a:p>
                      <a:pPr marL="0" marR="0" algn="ctr">
                        <a:spcBef>
                          <a:spcPts val="0"/>
                        </a:spcBef>
                        <a:spcAft>
                          <a:spcPts val="0"/>
                        </a:spcAft>
                      </a:pPr>
                      <a:r>
                        <a:rPr lang="en-US" sz="2400" dirty="0">
                          <a:solidFill>
                            <a:schemeClr val="tx1"/>
                          </a:solidFill>
                          <a:effectLst/>
                        </a:rPr>
                        <a:t> </a:t>
                      </a:r>
                      <a:endParaRPr lang="en-US" sz="2400" dirty="0">
                        <a:solidFill>
                          <a:schemeClr val="tx1"/>
                        </a:solidFill>
                        <a:effectLst/>
                        <a:latin typeface="Calibri" panose="020F0502020204030204" pitchFamily="34" charset="0"/>
                        <a:ea typeface="Calibri" panose="020F0502020204030204" pitchFamily="34" charset="0"/>
                      </a:endParaRPr>
                    </a:p>
                  </a:txBody>
                  <a:tcPr marL="0" marR="0" marT="0" marB="0" anchor="ctr">
                    <a:solidFill>
                      <a:srgbClr val="EFEFEF"/>
                    </a:solidFill>
                  </a:tcPr>
                </a:tc>
                <a:tc>
                  <a:txBody>
                    <a:bodyPr/>
                    <a:lstStyle/>
                    <a:p>
                      <a:pPr marL="0" marR="0" algn="ctr">
                        <a:spcBef>
                          <a:spcPts val="0"/>
                        </a:spcBef>
                        <a:spcAft>
                          <a:spcPts val="0"/>
                        </a:spcAft>
                      </a:pPr>
                      <a:r>
                        <a:rPr lang="en-US" sz="2400" dirty="0">
                          <a:solidFill>
                            <a:schemeClr val="tx1"/>
                          </a:solidFill>
                          <a:effectLst/>
                        </a:rPr>
                        <a:t>National recognition</a:t>
                      </a:r>
                      <a:endParaRPr lang="en-US" sz="2400" dirty="0">
                        <a:solidFill>
                          <a:schemeClr val="tx1"/>
                        </a:solidFill>
                        <a:effectLst/>
                        <a:latin typeface="Calibri" panose="020F0502020204030204" pitchFamily="34" charset="0"/>
                        <a:ea typeface="Calibri" panose="020F0502020204030204" pitchFamily="34" charset="0"/>
                      </a:endParaRPr>
                    </a:p>
                  </a:txBody>
                  <a:tcPr marL="0" marR="0" marT="0" marB="0" anchor="ctr">
                    <a:solidFill>
                      <a:srgbClr val="F7F2C9"/>
                    </a:solidFill>
                  </a:tcPr>
                </a:tc>
                <a:tc>
                  <a:txBody>
                    <a:bodyPr/>
                    <a:lstStyle/>
                    <a:p>
                      <a:pPr marL="0" marR="0" algn="ctr">
                        <a:spcBef>
                          <a:spcPts val="0"/>
                        </a:spcBef>
                        <a:spcAft>
                          <a:spcPts val="0"/>
                        </a:spcAft>
                      </a:pPr>
                      <a:r>
                        <a:rPr lang="en-US" sz="2400" dirty="0">
                          <a:solidFill>
                            <a:schemeClr val="tx1"/>
                          </a:solidFill>
                          <a:effectLst/>
                        </a:rPr>
                        <a:t>Conditional harmonization</a:t>
                      </a:r>
                      <a:endParaRPr lang="en-US" sz="2400" dirty="0">
                        <a:solidFill>
                          <a:schemeClr val="tx1"/>
                        </a:solidFill>
                        <a:effectLst/>
                        <a:latin typeface="Calibri" panose="020F0502020204030204" pitchFamily="34" charset="0"/>
                        <a:ea typeface="Calibri" panose="020F0502020204030204" pitchFamily="34" charset="0"/>
                      </a:endParaRPr>
                    </a:p>
                  </a:txBody>
                  <a:tcPr marL="0" marR="0" marT="0" marB="0" anchor="ctr">
                    <a:solidFill>
                      <a:srgbClr val="E2D77E"/>
                    </a:solidFill>
                  </a:tcPr>
                </a:tc>
                <a:extLst>
                  <a:ext uri="{0D108BD9-81ED-4DB2-BD59-A6C34878D82A}">
                    <a16:rowId xmlns:a16="http://schemas.microsoft.com/office/drawing/2014/main" val="3584887185"/>
                  </a:ext>
                </a:extLst>
              </a:tr>
              <a:tr h="0">
                <a:tc>
                  <a:txBody>
                    <a:bodyPr/>
                    <a:lstStyle/>
                    <a:p>
                      <a:pPr marL="117475" marR="0" indent="0">
                        <a:spcBef>
                          <a:spcPts val="0"/>
                        </a:spcBef>
                        <a:spcAft>
                          <a:spcPts val="0"/>
                        </a:spcAft>
                        <a:tabLst/>
                      </a:pPr>
                      <a:r>
                        <a:rPr lang="en-US" sz="2400" dirty="0">
                          <a:solidFill>
                            <a:schemeClr val="tx1"/>
                          </a:solidFill>
                          <a:effectLst/>
                        </a:rPr>
                        <a:t>Capability deference</a:t>
                      </a:r>
                      <a:endParaRPr lang="en-US" sz="2400" dirty="0">
                        <a:solidFill>
                          <a:schemeClr val="tx1"/>
                        </a:solidFill>
                        <a:effectLst/>
                        <a:latin typeface="Calibri" panose="020F0502020204030204" pitchFamily="34" charset="0"/>
                        <a:ea typeface="Calibri" panose="020F0502020204030204" pitchFamily="34" charset="0"/>
                      </a:endParaRPr>
                    </a:p>
                  </a:txBody>
                  <a:tcPr marL="0" marR="0" marT="0" marB="0" anchor="ctr">
                    <a:solidFill>
                      <a:srgbClr val="E2F3FC"/>
                    </a:solidFill>
                  </a:tcPr>
                </a:tc>
                <a:tc>
                  <a:txBody>
                    <a:bodyPr/>
                    <a:lstStyle/>
                    <a:p>
                      <a:pPr marL="0" marR="0" algn="ctr">
                        <a:spcBef>
                          <a:spcPts val="0"/>
                        </a:spcBef>
                        <a:spcAft>
                          <a:spcPts val="0"/>
                        </a:spcAft>
                      </a:pPr>
                      <a:r>
                        <a:rPr lang="en-US" sz="2400" i="1" dirty="0">
                          <a:solidFill>
                            <a:schemeClr val="tx1"/>
                          </a:solidFill>
                          <a:effectLst/>
                        </a:rPr>
                        <a:t>Quadrant 1: “light green”</a:t>
                      </a:r>
                      <a:endParaRPr lang="en-US" sz="1200" i="1" dirty="0">
                        <a:solidFill>
                          <a:schemeClr val="tx1"/>
                        </a:solidFill>
                        <a:effectLst/>
                      </a:endParaRPr>
                    </a:p>
                    <a:p>
                      <a:pPr marL="0" marR="0" algn="ctr">
                        <a:spcBef>
                          <a:spcPts val="0"/>
                        </a:spcBef>
                        <a:spcAft>
                          <a:spcPts val="0"/>
                        </a:spcAft>
                      </a:pPr>
                      <a:endParaRPr lang="en-US" sz="1200" i="1" dirty="0">
                        <a:solidFill>
                          <a:schemeClr val="tx1"/>
                        </a:solidFill>
                        <a:effectLst/>
                      </a:endParaRPr>
                    </a:p>
                    <a:p>
                      <a:pPr marL="0" marR="0" algn="ctr">
                        <a:spcBef>
                          <a:spcPts val="0"/>
                        </a:spcBef>
                        <a:spcAft>
                          <a:spcPts val="0"/>
                        </a:spcAft>
                      </a:pPr>
                      <a:r>
                        <a:rPr lang="en-US" sz="2400" dirty="0">
                          <a:solidFill>
                            <a:schemeClr val="tx1"/>
                          </a:solidFill>
                          <a:effectLst/>
                        </a:rPr>
                        <a:t>BNDES</a:t>
                      </a:r>
                    </a:p>
                    <a:p>
                      <a:pPr marL="0" marR="0" algn="ctr">
                        <a:spcBef>
                          <a:spcPts val="0"/>
                        </a:spcBef>
                        <a:spcAft>
                          <a:spcPts val="0"/>
                        </a:spcAft>
                      </a:pPr>
                      <a:r>
                        <a:rPr lang="en-US" sz="2400" dirty="0">
                          <a:solidFill>
                            <a:schemeClr val="tx1"/>
                          </a:solidFill>
                          <a:effectLst/>
                        </a:rPr>
                        <a:t>CDB</a:t>
                      </a:r>
                    </a:p>
                    <a:p>
                      <a:pPr marL="0" marR="0" algn="ctr">
                        <a:spcBef>
                          <a:spcPts val="0"/>
                        </a:spcBef>
                        <a:spcAft>
                          <a:spcPts val="0"/>
                        </a:spcAft>
                      </a:pPr>
                      <a:r>
                        <a:rPr lang="en-US" sz="2400" dirty="0">
                          <a:solidFill>
                            <a:schemeClr val="tx1"/>
                          </a:solidFill>
                          <a:effectLst/>
                        </a:rPr>
                        <a:t>CHEXIM</a:t>
                      </a:r>
                      <a:endParaRPr lang="en-US" sz="2400" dirty="0">
                        <a:solidFill>
                          <a:schemeClr val="tx1"/>
                        </a:solidFill>
                        <a:effectLst/>
                        <a:latin typeface="Calibri" panose="020F0502020204030204" pitchFamily="34" charset="0"/>
                        <a:ea typeface="Calibri" panose="020F0502020204030204" pitchFamily="34" charset="0"/>
                      </a:endParaRPr>
                    </a:p>
                  </a:txBody>
                  <a:tcPr marL="0" marR="0" marT="0" marB="0" anchor="ctr">
                    <a:solidFill>
                      <a:srgbClr val="D8EFD9"/>
                    </a:solidFill>
                  </a:tcPr>
                </a:tc>
                <a:tc>
                  <a:txBody>
                    <a:bodyPr/>
                    <a:lstStyle/>
                    <a:p>
                      <a:pPr marL="0" marR="0" algn="ctr">
                        <a:spcBef>
                          <a:spcPts val="0"/>
                        </a:spcBef>
                        <a:spcAft>
                          <a:spcPts val="0"/>
                        </a:spcAft>
                      </a:pPr>
                      <a:r>
                        <a:rPr lang="en-US" sz="2400" i="1" dirty="0">
                          <a:solidFill>
                            <a:schemeClr val="tx1"/>
                          </a:solidFill>
                          <a:effectLst/>
                        </a:rPr>
                        <a:t>Quadrant 2: “yellow green”</a:t>
                      </a:r>
                      <a:endParaRPr lang="en-US" sz="1200" i="1" dirty="0">
                        <a:solidFill>
                          <a:schemeClr val="tx1"/>
                        </a:solidFill>
                        <a:effectLst/>
                      </a:endParaRPr>
                    </a:p>
                    <a:p>
                      <a:pPr marL="0" marR="0" algn="ctr">
                        <a:spcBef>
                          <a:spcPts val="0"/>
                        </a:spcBef>
                        <a:spcAft>
                          <a:spcPts val="0"/>
                        </a:spcAft>
                      </a:pPr>
                      <a:endParaRPr lang="en-US" sz="1200" i="1" dirty="0">
                        <a:solidFill>
                          <a:schemeClr val="tx1"/>
                        </a:solidFill>
                        <a:effectLst/>
                      </a:endParaRPr>
                    </a:p>
                    <a:p>
                      <a:pPr marL="0" marR="0" algn="ctr">
                        <a:spcBef>
                          <a:spcPts val="0"/>
                        </a:spcBef>
                        <a:spcAft>
                          <a:spcPts val="0"/>
                        </a:spcAft>
                      </a:pPr>
                      <a:r>
                        <a:rPr lang="en-US" sz="2400" dirty="0">
                          <a:solidFill>
                            <a:schemeClr val="tx1"/>
                          </a:solidFill>
                          <a:effectLst/>
                        </a:rPr>
                        <a:t>IFC</a:t>
                      </a:r>
                    </a:p>
                    <a:p>
                      <a:pPr marL="0" marR="0" algn="ctr">
                        <a:spcBef>
                          <a:spcPts val="0"/>
                        </a:spcBef>
                        <a:spcAft>
                          <a:spcPts val="0"/>
                        </a:spcAft>
                      </a:pPr>
                      <a:r>
                        <a:rPr lang="en-US" sz="2400" dirty="0">
                          <a:solidFill>
                            <a:schemeClr val="tx1"/>
                          </a:solidFill>
                          <a:effectLst/>
                        </a:rPr>
                        <a:t>IIC</a:t>
                      </a:r>
                    </a:p>
                    <a:p>
                      <a:pPr marL="0" marR="0" algn="ctr">
                        <a:spcBef>
                          <a:spcPts val="0"/>
                        </a:spcBef>
                        <a:spcAft>
                          <a:spcPts val="0"/>
                        </a:spcAft>
                      </a:pPr>
                      <a:r>
                        <a:rPr lang="en-US" sz="2400" dirty="0">
                          <a:solidFill>
                            <a:schemeClr val="tx1"/>
                          </a:solidFill>
                          <a:effectLst/>
                        </a:rPr>
                        <a:t>US EXIM</a:t>
                      </a:r>
                      <a:endParaRPr lang="en-US" sz="2400" dirty="0">
                        <a:solidFill>
                          <a:schemeClr val="tx1"/>
                        </a:solidFill>
                        <a:effectLst/>
                        <a:latin typeface="Calibri" panose="020F0502020204030204" pitchFamily="34" charset="0"/>
                        <a:ea typeface="Calibri" panose="020F0502020204030204" pitchFamily="34" charset="0"/>
                      </a:endParaRPr>
                    </a:p>
                  </a:txBody>
                  <a:tcPr marL="0" marR="0" marT="0" marB="0" anchor="ctr">
                    <a:solidFill>
                      <a:srgbClr val="C9EA91"/>
                    </a:solidFill>
                  </a:tcPr>
                </a:tc>
                <a:extLst>
                  <a:ext uri="{0D108BD9-81ED-4DB2-BD59-A6C34878D82A}">
                    <a16:rowId xmlns:a16="http://schemas.microsoft.com/office/drawing/2014/main" val="1267723218"/>
                  </a:ext>
                </a:extLst>
              </a:tr>
              <a:tr h="520700">
                <a:tc>
                  <a:txBody>
                    <a:bodyPr/>
                    <a:lstStyle/>
                    <a:p>
                      <a:pPr marL="117475" marR="0" indent="0">
                        <a:spcBef>
                          <a:spcPts val="0"/>
                        </a:spcBef>
                        <a:spcAft>
                          <a:spcPts val="0"/>
                        </a:spcAft>
                        <a:tabLst/>
                      </a:pPr>
                      <a:r>
                        <a:rPr lang="en-US" sz="2400" dirty="0">
                          <a:solidFill>
                            <a:schemeClr val="tx1"/>
                          </a:solidFill>
                          <a:effectLst/>
                        </a:rPr>
                        <a:t>Capability enhancement</a:t>
                      </a:r>
                      <a:endParaRPr lang="en-US" sz="2400" dirty="0">
                        <a:solidFill>
                          <a:schemeClr val="tx1"/>
                        </a:solidFill>
                        <a:effectLst/>
                        <a:latin typeface="Calibri" panose="020F0502020204030204" pitchFamily="34" charset="0"/>
                        <a:ea typeface="Calibri" panose="020F0502020204030204" pitchFamily="34" charset="0"/>
                      </a:endParaRPr>
                    </a:p>
                  </a:txBody>
                  <a:tcPr marL="0" marR="0" marT="0" marB="0" anchor="ctr">
                    <a:solidFill>
                      <a:srgbClr val="C0E8F1"/>
                    </a:solidFill>
                  </a:tcPr>
                </a:tc>
                <a:tc>
                  <a:txBody>
                    <a:bodyPr/>
                    <a:lstStyle/>
                    <a:p>
                      <a:pPr marL="0" marR="0" algn="ctr">
                        <a:spcBef>
                          <a:spcPts val="0"/>
                        </a:spcBef>
                        <a:spcAft>
                          <a:spcPts val="0"/>
                        </a:spcAft>
                      </a:pPr>
                      <a:r>
                        <a:rPr lang="en-US" sz="2400" i="1" dirty="0">
                          <a:solidFill>
                            <a:schemeClr val="tx1"/>
                          </a:solidFill>
                          <a:effectLst/>
                        </a:rPr>
                        <a:t>Quadrant 3: “blue green”</a:t>
                      </a:r>
                      <a:endParaRPr lang="en-US" sz="1200" i="1" dirty="0">
                        <a:solidFill>
                          <a:schemeClr val="tx1"/>
                        </a:solidFill>
                        <a:effectLst/>
                      </a:endParaRPr>
                    </a:p>
                    <a:p>
                      <a:pPr marL="0" marR="0" algn="ctr">
                        <a:spcBef>
                          <a:spcPts val="0"/>
                        </a:spcBef>
                        <a:spcAft>
                          <a:spcPts val="0"/>
                        </a:spcAft>
                      </a:pPr>
                      <a:endParaRPr lang="en-US" sz="1200" i="1" dirty="0">
                        <a:solidFill>
                          <a:schemeClr val="tx1"/>
                        </a:solidFill>
                        <a:effectLst/>
                      </a:endParaRPr>
                    </a:p>
                    <a:p>
                      <a:pPr marL="0" marR="0" algn="ctr">
                        <a:spcBef>
                          <a:spcPts val="0"/>
                        </a:spcBef>
                        <a:spcAft>
                          <a:spcPts val="0"/>
                        </a:spcAft>
                      </a:pPr>
                      <a:r>
                        <a:rPr lang="en-US" sz="2400" dirty="0">
                          <a:solidFill>
                            <a:schemeClr val="tx1"/>
                          </a:solidFill>
                          <a:effectLst/>
                        </a:rPr>
                        <a:t>CAF</a:t>
                      </a:r>
                      <a:endParaRPr lang="en-US" sz="2400" dirty="0">
                        <a:solidFill>
                          <a:schemeClr val="tx1"/>
                        </a:solidFill>
                        <a:effectLst/>
                        <a:latin typeface="Calibri" panose="020F0502020204030204" pitchFamily="34" charset="0"/>
                        <a:ea typeface="Calibri" panose="020F0502020204030204" pitchFamily="34" charset="0"/>
                      </a:endParaRPr>
                    </a:p>
                  </a:txBody>
                  <a:tcPr marL="0" marR="0" marT="0" marB="0">
                    <a:solidFill>
                      <a:srgbClr val="A4E6D4"/>
                    </a:solidFill>
                  </a:tcPr>
                </a:tc>
                <a:tc>
                  <a:txBody>
                    <a:bodyPr/>
                    <a:lstStyle/>
                    <a:p>
                      <a:pPr marL="0" marR="0" algn="ctr">
                        <a:spcBef>
                          <a:spcPts val="0"/>
                        </a:spcBef>
                        <a:spcAft>
                          <a:spcPts val="0"/>
                        </a:spcAft>
                      </a:pPr>
                      <a:r>
                        <a:rPr lang="en-US" sz="2400" i="1" dirty="0">
                          <a:solidFill>
                            <a:schemeClr val="tx1"/>
                          </a:solidFill>
                          <a:effectLst/>
                        </a:rPr>
                        <a:t>Quadrant 4: “dark green”</a:t>
                      </a:r>
                      <a:endParaRPr lang="en-US" sz="1200" i="1" dirty="0">
                        <a:solidFill>
                          <a:schemeClr val="tx1"/>
                        </a:solidFill>
                        <a:effectLst/>
                      </a:endParaRPr>
                    </a:p>
                    <a:p>
                      <a:pPr marL="0" marR="0" algn="ctr">
                        <a:spcBef>
                          <a:spcPts val="0"/>
                        </a:spcBef>
                        <a:spcAft>
                          <a:spcPts val="0"/>
                        </a:spcAft>
                      </a:pPr>
                      <a:endParaRPr lang="en-US" sz="1200" i="1" dirty="0">
                        <a:solidFill>
                          <a:schemeClr val="tx1"/>
                        </a:solidFill>
                        <a:effectLst/>
                      </a:endParaRPr>
                    </a:p>
                    <a:p>
                      <a:pPr marL="0" marR="0" algn="ctr">
                        <a:spcBef>
                          <a:spcPts val="0"/>
                        </a:spcBef>
                        <a:spcAft>
                          <a:spcPts val="0"/>
                        </a:spcAft>
                      </a:pPr>
                      <a:r>
                        <a:rPr lang="en-US" sz="2400" dirty="0">
                          <a:solidFill>
                            <a:schemeClr val="tx1"/>
                          </a:solidFill>
                          <a:effectLst/>
                        </a:rPr>
                        <a:t>IADB</a:t>
                      </a:r>
                    </a:p>
                    <a:p>
                      <a:pPr marL="0" marR="0" algn="ctr">
                        <a:spcBef>
                          <a:spcPts val="0"/>
                        </a:spcBef>
                        <a:spcAft>
                          <a:spcPts val="0"/>
                        </a:spcAft>
                      </a:pPr>
                      <a:r>
                        <a:rPr lang="en-US" sz="2400" dirty="0">
                          <a:solidFill>
                            <a:schemeClr val="tx1"/>
                          </a:solidFill>
                          <a:effectLst/>
                        </a:rPr>
                        <a:t>IBRD</a:t>
                      </a:r>
                      <a:endParaRPr lang="en-US" sz="2400" dirty="0">
                        <a:solidFill>
                          <a:schemeClr val="tx1"/>
                        </a:solidFill>
                        <a:effectLst/>
                        <a:latin typeface="Calibri" panose="020F0502020204030204" pitchFamily="34" charset="0"/>
                        <a:ea typeface="Calibri" panose="020F0502020204030204" pitchFamily="34" charset="0"/>
                      </a:endParaRPr>
                    </a:p>
                  </a:txBody>
                  <a:tcPr marL="0" marR="0" marT="0" marB="0" anchor="ctr">
                    <a:solidFill>
                      <a:srgbClr val="84C089"/>
                    </a:solidFill>
                  </a:tcPr>
                </a:tc>
                <a:extLst>
                  <a:ext uri="{0D108BD9-81ED-4DB2-BD59-A6C34878D82A}">
                    <a16:rowId xmlns:a16="http://schemas.microsoft.com/office/drawing/2014/main" val="1320089432"/>
                  </a:ext>
                </a:extLst>
              </a:tr>
            </a:tbl>
          </a:graphicData>
        </a:graphic>
      </p:graphicFrame>
      <p:pic>
        <p:nvPicPr>
          <p:cNvPr id="3" name="Picture 2" descr="A close up of a logo&#10;&#10;Description generated with very high confidence">
            <a:extLst>
              <a:ext uri="{FF2B5EF4-FFF2-40B4-BE49-F238E27FC236}">
                <a16:creationId xmlns:a16="http://schemas.microsoft.com/office/drawing/2014/main" id="{3866A1FE-00E1-4193-A0E5-05497A597B9A}"/>
              </a:ext>
            </a:extLst>
          </p:cNvPr>
          <p:cNvPicPr>
            <a:picLocks noChangeAspect="1"/>
          </p:cNvPicPr>
          <p:nvPr/>
        </p:nvPicPr>
        <p:blipFill rotWithShape="1">
          <a:blip r:embed="rId3">
            <a:extLst>
              <a:ext uri="{28A0092B-C50C-407E-A947-70E740481C1C}">
                <a14:useLocalDpi xmlns:a14="http://schemas.microsoft.com/office/drawing/2010/main" val="0"/>
              </a:ext>
            </a:extLst>
          </a:blip>
          <a:srcRect t="26209" r="25667" b="21154"/>
          <a:stretch/>
        </p:blipFill>
        <p:spPr bwMode="auto">
          <a:xfrm>
            <a:off x="9220009" y="6267014"/>
            <a:ext cx="2829699" cy="34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49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DC1E4B-9AD6-E34D-BCCD-90C756CF7D55}"/>
              </a:ext>
            </a:extLst>
          </p:cNvPr>
          <p:cNvSpPr>
            <a:spLocks noGrp="1"/>
          </p:cNvSpPr>
          <p:nvPr>
            <p:ph type="title"/>
          </p:nvPr>
        </p:nvSpPr>
        <p:spPr>
          <a:xfrm>
            <a:off x="0" y="0"/>
            <a:ext cx="12192000" cy="1143000"/>
          </a:xfrm>
        </p:spPr>
        <p:txBody>
          <a:bodyPr>
            <a:noAutofit/>
          </a:bodyPr>
          <a:lstStyle/>
          <a:p>
            <a:pPr algn="ctr"/>
            <a:r>
              <a:rPr lang="en-AU" sz="4000" b="1" dirty="0">
                <a:solidFill>
                  <a:srgbClr val="BF0002"/>
                </a:solidFill>
              </a:rPr>
              <a:t>DFI-Financed Infrastructure: Environmental impacts</a:t>
            </a:r>
          </a:p>
        </p:txBody>
      </p:sp>
      <p:sp>
        <p:nvSpPr>
          <p:cNvPr id="9" name="TextBox 8">
            <a:extLst>
              <a:ext uri="{FF2B5EF4-FFF2-40B4-BE49-F238E27FC236}">
                <a16:creationId xmlns:a16="http://schemas.microsoft.com/office/drawing/2014/main" id="{114C4292-B2CF-5E4E-B64C-84BC4C30EE48}"/>
              </a:ext>
            </a:extLst>
          </p:cNvPr>
          <p:cNvSpPr txBox="1"/>
          <p:nvPr/>
        </p:nvSpPr>
        <p:spPr>
          <a:xfrm>
            <a:off x="0" y="912167"/>
            <a:ext cx="12192000" cy="400110"/>
          </a:xfrm>
          <a:prstGeom prst="rect">
            <a:avLst/>
          </a:prstGeom>
          <a:noFill/>
        </p:spPr>
        <p:txBody>
          <a:bodyPr wrap="square" rtlCol="0">
            <a:spAutoFit/>
          </a:bodyPr>
          <a:lstStyle/>
          <a:p>
            <a:pPr algn="ctr"/>
            <a:r>
              <a:rPr lang="en-US" sz="2000" b="1" i="1" dirty="0"/>
              <a:t>Case studies: Most projects had significant impacts, two triggered cancellation</a:t>
            </a:r>
          </a:p>
        </p:txBody>
      </p:sp>
      <p:graphicFrame>
        <p:nvGraphicFramePr>
          <p:cNvPr id="2" name="Table 1">
            <a:extLst>
              <a:ext uri="{FF2B5EF4-FFF2-40B4-BE49-F238E27FC236}">
                <a16:creationId xmlns:a16="http://schemas.microsoft.com/office/drawing/2014/main" id="{5773A60A-6597-6045-B241-F31456F53FBD}"/>
              </a:ext>
            </a:extLst>
          </p:cNvPr>
          <p:cNvGraphicFramePr>
            <a:graphicFrameLocks noGrp="1"/>
          </p:cNvGraphicFramePr>
          <p:nvPr>
            <p:extLst>
              <p:ext uri="{D42A27DB-BD31-4B8C-83A1-F6EECF244321}">
                <p14:modId xmlns:p14="http://schemas.microsoft.com/office/powerpoint/2010/main" val="62568270"/>
              </p:ext>
            </p:extLst>
          </p:nvPr>
        </p:nvGraphicFramePr>
        <p:xfrm>
          <a:off x="686728" y="1345935"/>
          <a:ext cx="10837889" cy="5302338"/>
        </p:xfrm>
        <a:graphic>
          <a:graphicData uri="http://schemas.openxmlformats.org/drawingml/2006/table">
            <a:tbl>
              <a:tblPr>
                <a:tableStyleId>{5C22544A-7EE6-4342-B048-85BDC9FD1C3A}</a:tableStyleId>
              </a:tblPr>
              <a:tblGrid>
                <a:gridCol w="827279">
                  <a:extLst>
                    <a:ext uri="{9D8B030D-6E8A-4147-A177-3AD203B41FA5}">
                      <a16:colId xmlns:a16="http://schemas.microsoft.com/office/drawing/2014/main" val="1154846423"/>
                    </a:ext>
                  </a:extLst>
                </a:gridCol>
                <a:gridCol w="1903750">
                  <a:extLst>
                    <a:ext uri="{9D8B030D-6E8A-4147-A177-3AD203B41FA5}">
                      <a16:colId xmlns:a16="http://schemas.microsoft.com/office/drawing/2014/main" val="1958531313"/>
                    </a:ext>
                  </a:extLst>
                </a:gridCol>
                <a:gridCol w="989351">
                  <a:extLst>
                    <a:ext uri="{9D8B030D-6E8A-4147-A177-3AD203B41FA5}">
                      <a16:colId xmlns:a16="http://schemas.microsoft.com/office/drawing/2014/main" val="728783889"/>
                    </a:ext>
                  </a:extLst>
                </a:gridCol>
                <a:gridCol w="7117509">
                  <a:extLst>
                    <a:ext uri="{9D8B030D-6E8A-4147-A177-3AD203B41FA5}">
                      <a16:colId xmlns:a16="http://schemas.microsoft.com/office/drawing/2014/main" val="3154102312"/>
                    </a:ext>
                  </a:extLst>
                </a:gridCol>
              </a:tblGrid>
              <a:tr h="351336">
                <a:tc>
                  <a:txBody>
                    <a:bodyPr/>
                    <a:lstStyle/>
                    <a:p>
                      <a:pPr marL="0" marR="0">
                        <a:spcBef>
                          <a:spcPts val="0"/>
                        </a:spcBef>
                        <a:spcAft>
                          <a:spcPts val="0"/>
                        </a:spcAft>
                      </a:pPr>
                      <a:r>
                        <a:rPr lang="en-US" sz="1600" b="1" dirty="0">
                          <a:solidFill>
                            <a:schemeClr val="bg1"/>
                          </a:solidFill>
                          <a:effectLst/>
                        </a:rPr>
                        <a:t>Country</a:t>
                      </a:r>
                      <a:endPar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solidFill>
                      <a:srgbClr val="316984"/>
                    </a:solidFill>
                  </a:tcPr>
                </a:tc>
                <a:tc>
                  <a:txBody>
                    <a:bodyPr/>
                    <a:lstStyle/>
                    <a:p>
                      <a:pPr marL="0" marR="0">
                        <a:spcBef>
                          <a:spcPts val="0"/>
                        </a:spcBef>
                        <a:spcAft>
                          <a:spcPts val="0"/>
                        </a:spcAft>
                      </a:pPr>
                      <a:r>
                        <a:rPr lang="en-US" sz="1600" b="1" dirty="0">
                          <a:solidFill>
                            <a:schemeClr val="bg1"/>
                          </a:solidFill>
                          <a:effectLst/>
                        </a:rPr>
                        <a:t>Project</a:t>
                      </a:r>
                      <a:endPar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solidFill>
                      <a:srgbClr val="316984"/>
                    </a:solidFill>
                  </a:tcPr>
                </a:tc>
                <a:tc>
                  <a:txBody>
                    <a:bodyPr/>
                    <a:lstStyle/>
                    <a:p>
                      <a:pPr marL="0" marR="0">
                        <a:spcBef>
                          <a:spcPts val="0"/>
                        </a:spcBef>
                        <a:spcAft>
                          <a:spcPts val="0"/>
                        </a:spcAft>
                      </a:pPr>
                      <a:r>
                        <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DFI</a:t>
                      </a:r>
                    </a:p>
                  </a:txBody>
                  <a:tcPr marL="54121" marR="54121" marT="54121" marB="54121">
                    <a:solidFill>
                      <a:srgbClr val="316984"/>
                    </a:solidFill>
                  </a:tcPr>
                </a:tc>
                <a:tc>
                  <a:txBody>
                    <a:bodyPr/>
                    <a:lstStyle/>
                    <a:p>
                      <a:pPr marL="0" marR="0">
                        <a:spcBef>
                          <a:spcPts val="0"/>
                        </a:spcBef>
                        <a:spcAft>
                          <a:spcPts val="0"/>
                        </a:spcAft>
                      </a:pPr>
                      <a:r>
                        <a:rPr lang="en-US" sz="1600" b="1" dirty="0">
                          <a:solidFill>
                            <a:schemeClr val="bg1"/>
                          </a:solidFill>
                          <a:effectLst/>
                        </a:rPr>
                        <a:t>Environmental Damage</a:t>
                      </a:r>
                      <a:endPar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solidFill>
                      <a:srgbClr val="316984"/>
                    </a:solidFill>
                  </a:tcPr>
                </a:tc>
                <a:extLst>
                  <a:ext uri="{0D108BD9-81ED-4DB2-BD59-A6C34878D82A}">
                    <a16:rowId xmlns:a16="http://schemas.microsoft.com/office/drawing/2014/main" val="2182611714"/>
                  </a:ext>
                </a:extLst>
              </a:tr>
              <a:tr h="351336">
                <a:tc rowSpan="2">
                  <a:txBody>
                    <a:bodyPr/>
                    <a:lstStyle/>
                    <a:p>
                      <a:pPr marL="0" marR="0">
                        <a:spcBef>
                          <a:spcPts val="0"/>
                        </a:spcBef>
                        <a:spcAft>
                          <a:spcPts val="0"/>
                        </a:spcAft>
                      </a:pPr>
                      <a:r>
                        <a:rPr lang="en-US" sz="1600" b="1" dirty="0">
                          <a:effectLst/>
                        </a:rPr>
                        <a:t>Ecuador</a:t>
                      </a:r>
                    </a:p>
                    <a:p>
                      <a:pPr marL="0" marR="0">
                        <a:spcBef>
                          <a:spcPts val="0"/>
                        </a:spcBef>
                        <a:spcAft>
                          <a:spcPts val="0"/>
                        </a:spcAft>
                      </a:pPr>
                      <a:r>
                        <a:rPr lang="en-US" sz="1600" b="1" dirty="0">
                          <a:effectLst/>
                        </a:rPr>
                        <a:t> </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a:effectLst/>
                        </a:rPr>
                        <a:t>Baba dam</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solidFill>
                      <a:srgbClr val="E9ECEE"/>
                    </a:solidFill>
                  </a:tcPr>
                </a:tc>
                <a:tc>
                  <a:txBody>
                    <a:bodyPr/>
                    <a:lstStyle/>
                    <a:p>
                      <a:pPr marL="0" marR="0">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IADB</a:t>
                      </a:r>
                      <a:r>
                        <a:rPr lang="en-US" sz="16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p>
                  </a:txBody>
                  <a:tcPr marL="54121" marR="54121" marT="54121" marB="54121">
                    <a:solidFill>
                      <a:srgbClr val="E9ECEE"/>
                    </a:solidFill>
                  </a:tcPr>
                </a:tc>
                <a:tc>
                  <a:txBody>
                    <a:bodyPr/>
                    <a:lstStyle/>
                    <a:p>
                      <a:pPr marL="0" marR="0">
                        <a:spcBef>
                          <a:spcPts val="0"/>
                        </a:spcBef>
                        <a:spcAft>
                          <a:spcPts val="0"/>
                        </a:spcAft>
                      </a:pPr>
                      <a:r>
                        <a:rPr lang="en-US" sz="1600" dirty="0">
                          <a:effectLst/>
                        </a:rPr>
                        <a:t>Elevated </a:t>
                      </a:r>
                      <a:r>
                        <a:rPr lang="en-US" sz="1600" b="1" i="1" dirty="0">
                          <a:solidFill>
                            <a:srgbClr val="BB0F2F"/>
                          </a:solidFill>
                          <a:effectLst/>
                        </a:rPr>
                        <a:t>heavy metal reservoir contamination </a:t>
                      </a:r>
                      <a:r>
                        <a:rPr lang="en-US" sz="1600" dirty="0">
                          <a:effectLst/>
                        </a:rPr>
                        <a:t>from nearby plantation runoff and affected fish stocks, both to an unknown extent as studies ceased despite a continued mandate for them.</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solidFill>
                      <a:srgbClr val="E9ECEE"/>
                    </a:solidFill>
                  </a:tcPr>
                </a:tc>
                <a:extLst>
                  <a:ext uri="{0D108BD9-81ED-4DB2-BD59-A6C34878D82A}">
                    <a16:rowId xmlns:a16="http://schemas.microsoft.com/office/drawing/2014/main" val="1991623562"/>
                  </a:ext>
                </a:extLst>
              </a:tr>
              <a:tr h="595922">
                <a:tc vMerge="1">
                  <a:txBody>
                    <a:bodyPr/>
                    <a:lstStyle/>
                    <a:p>
                      <a:pPr marL="0" marR="0">
                        <a:spcBef>
                          <a:spcPts val="0"/>
                        </a:spcBef>
                        <a:spcAft>
                          <a:spcPts val="0"/>
                        </a:spcAft>
                      </a:pP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a:effectLst/>
                        </a:rPr>
                        <a:t>Coca-</a:t>
                      </a:r>
                      <a:r>
                        <a:rPr lang="en-US" sz="1600" dirty="0" err="1">
                          <a:effectLst/>
                        </a:rPr>
                        <a:t>Codo</a:t>
                      </a:r>
                      <a:r>
                        <a:rPr lang="en-US" sz="1600" dirty="0">
                          <a:effectLst/>
                        </a:rPr>
                        <a:t> Sinclair dam</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solidFill>
                      <a:srgbClr val="CCD3D9"/>
                    </a:solidFill>
                  </a:tcPr>
                </a:tc>
                <a:tc>
                  <a:txBody>
                    <a:bodyPr/>
                    <a:lstStyle/>
                    <a:p>
                      <a:pPr marL="0" marR="0">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CHEXIM</a:t>
                      </a:r>
                    </a:p>
                  </a:txBody>
                  <a:tcPr marL="54121" marR="54121" marT="54121" marB="54121">
                    <a:solidFill>
                      <a:srgbClr val="CCD3D9"/>
                    </a:solidFill>
                  </a:tcPr>
                </a:tc>
                <a:tc>
                  <a:txBody>
                    <a:bodyPr/>
                    <a:lstStyle/>
                    <a:p>
                      <a:pPr marL="0" marR="0">
                        <a:spcBef>
                          <a:spcPts val="0"/>
                        </a:spcBef>
                        <a:spcAft>
                          <a:spcPts val="0"/>
                        </a:spcAft>
                      </a:pPr>
                      <a:r>
                        <a:rPr lang="en-US" sz="1600" b="1" i="1" dirty="0">
                          <a:solidFill>
                            <a:srgbClr val="BB0F2F"/>
                          </a:solidFill>
                          <a:effectLst/>
                        </a:rPr>
                        <a:t>Sedimentation</a:t>
                      </a:r>
                      <a:r>
                        <a:rPr lang="en-US" sz="1600" dirty="0">
                          <a:effectLst/>
                        </a:rPr>
                        <a:t>, reduced water flow, and </a:t>
                      </a:r>
                      <a:r>
                        <a:rPr lang="en-US" sz="1600" b="1" i="1" dirty="0">
                          <a:solidFill>
                            <a:srgbClr val="BB0F2F"/>
                          </a:solidFill>
                          <a:effectLst/>
                        </a:rPr>
                        <a:t>reduced fish stocks </a:t>
                      </a:r>
                      <a:r>
                        <a:rPr lang="en-US" sz="1600" dirty="0">
                          <a:effectLst/>
                        </a:rPr>
                        <a:t>downstream, including at the San Rafael waterfall</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solidFill>
                      <a:srgbClr val="CCD3D9"/>
                    </a:solidFill>
                  </a:tcPr>
                </a:tc>
                <a:extLst>
                  <a:ext uri="{0D108BD9-81ED-4DB2-BD59-A6C34878D82A}">
                    <a16:rowId xmlns:a16="http://schemas.microsoft.com/office/drawing/2014/main" val="1984845472"/>
                  </a:ext>
                </a:extLst>
              </a:tr>
              <a:tr h="594659">
                <a:tc rowSpan="2">
                  <a:txBody>
                    <a:bodyPr/>
                    <a:lstStyle/>
                    <a:p>
                      <a:pPr marL="0" marR="0">
                        <a:spcBef>
                          <a:spcPts val="0"/>
                        </a:spcBef>
                        <a:spcAft>
                          <a:spcPts val="0"/>
                        </a:spcAft>
                      </a:pPr>
                      <a:r>
                        <a:rPr lang="en-US" sz="1600" b="1" dirty="0">
                          <a:effectLst/>
                        </a:rPr>
                        <a:t>Peru</a:t>
                      </a:r>
                    </a:p>
                    <a:p>
                      <a:pPr marL="0" marR="0">
                        <a:spcBef>
                          <a:spcPts val="0"/>
                        </a:spcBef>
                        <a:spcAft>
                          <a:spcPts val="0"/>
                        </a:spcAft>
                      </a:pPr>
                      <a:r>
                        <a:rPr lang="en-US" sz="1600" b="1" dirty="0">
                          <a:effectLst/>
                        </a:rPr>
                        <a:t> </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a:effectLst/>
                        </a:rPr>
                        <a:t>CVIS highway, </a:t>
                      </a:r>
                      <a:br>
                        <a:rPr lang="en-US" sz="1600" dirty="0">
                          <a:effectLst/>
                        </a:rPr>
                      </a:br>
                      <a:r>
                        <a:rPr lang="en-US" sz="1600" dirty="0">
                          <a:effectLst/>
                        </a:rPr>
                        <a:t>routes 2-4</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solidFill>
                      <a:srgbClr val="E9ECEE"/>
                    </a:solidFill>
                  </a:tcPr>
                </a:tc>
                <a:tc>
                  <a:txBody>
                    <a:bodyPr/>
                    <a:lstStyle/>
                    <a:p>
                      <a:pPr marL="0" marR="0">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CAF</a:t>
                      </a:r>
                    </a:p>
                  </a:txBody>
                  <a:tcPr marL="54121" marR="54121" marT="54121" marB="54121">
                    <a:solidFill>
                      <a:srgbClr val="E9ECEE"/>
                    </a:solidFill>
                  </a:tcPr>
                </a:tc>
                <a:tc>
                  <a:txBody>
                    <a:bodyPr/>
                    <a:lstStyle/>
                    <a:p>
                      <a:pPr marL="0" marR="0">
                        <a:spcBef>
                          <a:spcPts val="0"/>
                        </a:spcBef>
                        <a:spcAft>
                          <a:spcPts val="0"/>
                        </a:spcAft>
                      </a:pPr>
                      <a:r>
                        <a:rPr lang="en-US" sz="1600" b="1" i="1" dirty="0">
                          <a:solidFill>
                            <a:srgbClr val="BB0F2F"/>
                          </a:solidFill>
                          <a:effectLst/>
                        </a:rPr>
                        <a:t>Widespread deforestation </a:t>
                      </a:r>
                      <a:r>
                        <a:rPr lang="en-US" sz="1600" dirty="0">
                          <a:effectLst/>
                        </a:rPr>
                        <a:t>and </a:t>
                      </a:r>
                      <a:r>
                        <a:rPr lang="en-US" sz="1600" b="1" i="1" dirty="0">
                          <a:solidFill>
                            <a:srgbClr val="BB0F2F"/>
                          </a:solidFill>
                          <a:effectLst/>
                        </a:rPr>
                        <a:t>water contamination </a:t>
                      </a:r>
                      <a:r>
                        <a:rPr lang="en-US" sz="1600" dirty="0">
                          <a:effectLst/>
                        </a:rPr>
                        <a:t>from informal mining settlements enabled by the road</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solidFill>
                      <a:srgbClr val="E9ECEE"/>
                    </a:solidFill>
                  </a:tcPr>
                </a:tc>
                <a:extLst>
                  <a:ext uri="{0D108BD9-81ED-4DB2-BD59-A6C34878D82A}">
                    <a16:rowId xmlns:a16="http://schemas.microsoft.com/office/drawing/2014/main" val="134508552"/>
                  </a:ext>
                </a:extLst>
              </a:tr>
              <a:tr h="594659">
                <a:tc vMerge="1">
                  <a:txBody>
                    <a:bodyPr/>
                    <a:lstStyle/>
                    <a:p>
                      <a:endParaRPr lang="en-US"/>
                    </a:p>
                  </a:txBody>
                  <a:tcPr>
                    <a:solidFill>
                      <a:srgbClr val="E9ECEE"/>
                    </a:solidFill>
                  </a:tcPr>
                </a:tc>
                <a:tc>
                  <a:txBody>
                    <a:bodyPr/>
                    <a:lstStyle/>
                    <a:p>
                      <a:pPr marL="0" marR="0">
                        <a:spcBef>
                          <a:spcPts val="0"/>
                        </a:spcBef>
                        <a:spcAft>
                          <a:spcPts val="0"/>
                        </a:spcAft>
                      </a:pPr>
                      <a:r>
                        <a:rPr lang="en-US" sz="1600" dirty="0" err="1">
                          <a:effectLst/>
                        </a:rPr>
                        <a:t>Inambari</a:t>
                      </a:r>
                      <a:r>
                        <a:rPr lang="en-US" sz="1600" dirty="0">
                          <a:effectLst/>
                        </a:rPr>
                        <a:t> dam</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B w="12700" cap="flat" cmpd="sng" algn="ctr">
                      <a:solidFill>
                        <a:srgbClr val="CCD3D9"/>
                      </a:solidFill>
                      <a:prstDash val="solid"/>
                      <a:round/>
                      <a:headEnd type="none" w="med" len="med"/>
                      <a:tailEnd type="none" w="med" len="med"/>
                    </a:lnB>
                    <a:solidFill>
                      <a:srgbClr val="CCD3D9"/>
                    </a:solidFill>
                  </a:tcPr>
                </a:tc>
                <a:tc>
                  <a:txBody>
                    <a:bodyPr/>
                    <a:lstStyle/>
                    <a:p>
                      <a:pPr marL="0" marR="0">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BNDES</a:t>
                      </a:r>
                      <a:r>
                        <a:rPr lang="en-US" sz="16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a:t>
                      </a:r>
                    </a:p>
                  </a:txBody>
                  <a:tcPr marL="54121" marR="54121" marT="54121" marB="54121">
                    <a:lnB w="12700" cap="flat" cmpd="sng" algn="ctr">
                      <a:solidFill>
                        <a:srgbClr val="CCD3D9"/>
                      </a:solidFill>
                      <a:prstDash val="solid"/>
                      <a:round/>
                      <a:headEnd type="none" w="med" len="med"/>
                      <a:tailEnd type="none" w="med" len="med"/>
                    </a:lnB>
                    <a:solidFill>
                      <a:srgbClr val="CCD3D9"/>
                    </a:solidFill>
                  </a:tcPr>
                </a:tc>
                <a:tc>
                  <a:txBody>
                    <a:bodyPr/>
                    <a:lstStyle/>
                    <a:p>
                      <a:pPr marL="0" marR="0">
                        <a:spcBef>
                          <a:spcPts val="0"/>
                        </a:spcBef>
                        <a:spcAft>
                          <a:spcPts val="0"/>
                        </a:spcAft>
                      </a:pPr>
                      <a:r>
                        <a:rPr lang="en-US" sz="1600" b="1" i="1" dirty="0">
                          <a:solidFill>
                            <a:srgbClr val="BB0F2F"/>
                          </a:solidFill>
                          <a:effectLst/>
                        </a:rPr>
                        <a:t>Project cancelled </a:t>
                      </a:r>
                      <a:r>
                        <a:rPr lang="en-US" sz="1600" dirty="0">
                          <a:effectLst/>
                        </a:rPr>
                        <a:t>amidst protests regarding heavy expected </a:t>
                      </a:r>
                      <a:r>
                        <a:rPr lang="en-US" sz="1600" b="1" i="1" dirty="0">
                          <a:solidFill>
                            <a:srgbClr val="BB0F2F"/>
                          </a:solidFill>
                          <a:effectLst/>
                        </a:rPr>
                        <a:t>deforestation</a:t>
                      </a:r>
                      <a:r>
                        <a:rPr lang="en-US" sz="1600" dirty="0">
                          <a:effectLst/>
                        </a:rPr>
                        <a:t> and community </a:t>
                      </a:r>
                      <a:r>
                        <a:rPr lang="en-US" sz="1600" b="0" i="0" dirty="0">
                          <a:solidFill>
                            <a:schemeClr val="tx1"/>
                          </a:solidFill>
                          <a:effectLst/>
                        </a:rPr>
                        <a:t>displacement</a:t>
                      </a:r>
                      <a:endParaRPr lang="en-US" sz="16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B w="12700" cap="flat" cmpd="sng" algn="ctr">
                      <a:solidFill>
                        <a:srgbClr val="CCD3D9"/>
                      </a:solidFill>
                      <a:prstDash val="solid"/>
                      <a:round/>
                      <a:headEnd type="none" w="med" len="med"/>
                      <a:tailEnd type="none" w="med" len="med"/>
                    </a:lnB>
                    <a:solidFill>
                      <a:srgbClr val="CCD3D9"/>
                    </a:solidFill>
                  </a:tcPr>
                </a:tc>
                <a:extLst>
                  <a:ext uri="{0D108BD9-81ED-4DB2-BD59-A6C34878D82A}">
                    <a16:rowId xmlns:a16="http://schemas.microsoft.com/office/drawing/2014/main" val="1998193259"/>
                  </a:ext>
                </a:extLst>
              </a:tr>
              <a:tr h="594659">
                <a:tc rowSpan="3">
                  <a:txBody>
                    <a:bodyPr/>
                    <a:lstStyle/>
                    <a:p>
                      <a:pPr marL="0" marR="0">
                        <a:spcBef>
                          <a:spcPts val="0"/>
                        </a:spcBef>
                        <a:spcAft>
                          <a:spcPts val="0"/>
                        </a:spcAft>
                      </a:pPr>
                      <a:r>
                        <a:rPr lang="en-US" sz="1600" b="1" dirty="0">
                          <a:effectLst/>
                        </a:rPr>
                        <a:t>Bolivia</a:t>
                      </a:r>
                    </a:p>
                    <a:p>
                      <a:pPr marL="0" marR="0">
                        <a:spcBef>
                          <a:spcPts val="0"/>
                        </a:spcBef>
                        <a:spcAft>
                          <a:spcPts val="0"/>
                        </a:spcAft>
                      </a:pPr>
                      <a:r>
                        <a:rPr lang="en-US" sz="1600" b="1" dirty="0">
                          <a:effectLst/>
                        </a:rPr>
                        <a:t> </a:t>
                      </a:r>
                    </a:p>
                    <a:p>
                      <a:pPr marL="0" marR="0">
                        <a:spcBef>
                          <a:spcPts val="0"/>
                        </a:spcBef>
                        <a:spcAft>
                          <a:spcPts val="0"/>
                        </a:spcAft>
                      </a:pPr>
                      <a:r>
                        <a:rPr lang="en-US" sz="1600" b="1" dirty="0">
                          <a:effectLst/>
                        </a:rPr>
                        <a:t> </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err="1">
                          <a:effectLst/>
                        </a:rPr>
                        <a:t>Rurrenbaque</a:t>
                      </a:r>
                      <a:r>
                        <a:rPr lang="en-US" sz="1600" dirty="0">
                          <a:effectLst/>
                        </a:rPr>
                        <a:t> – San Buenaventura bridge</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T w="12700" cap="flat" cmpd="sng" algn="ctr">
                      <a:solidFill>
                        <a:srgbClr val="CCD3D9"/>
                      </a:solidFill>
                      <a:prstDash val="solid"/>
                      <a:round/>
                      <a:headEnd type="none" w="med" len="med"/>
                      <a:tailEnd type="none" w="med" len="med"/>
                    </a:lnT>
                    <a:solidFill>
                      <a:srgbClr val="E9ECEE"/>
                    </a:solidFill>
                  </a:tcPr>
                </a:tc>
                <a:tc>
                  <a:txBody>
                    <a:bodyPr/>
                    <a:lstStyle/>
                    <a:p>
                      <a:pPr marL="0" marR="0">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IBRD</a:t>
                      </a:r>
                    </a:p>
                  </a:txBody>
                  <a:tcPr marL="54121" marR="54121" marT="54121" marB="54121">
                    <a:lnT w="12700" cap="flat" cmpd="sng" algn="ctr">
                      <a:solidFill>
                        <a:srgbClr val="CCD3D9"/>
                      </a:solidFill>
                      <a:prstDash val="solid"/>
                      <a:round/>
                      <a:headEnd type="none" w="med" len="med"/>
                      <a:tailEnd type="none" w="med" len="med"/>
                    </a:lnT>
                    <a:solidFill>
                      <a:srgbClr val="E9ECEE"/>
                    </a:solidFill>
                  </a:tcPr>
                </a:tc>
                <a:tc>
                  <a:txBody>
                    <a:bodyPr/>
                    <a:lstStyle/>
                    <a:p>
                      <a:pPr marL="0" marR="0">
                        <a:spcBef>
                          <a:spcPts val="0"/>
                        </a:spcBef>
                        <a:spcAft>
                          <a:spcPts val="0"/>
                        </a:spcAft>
                      </a:pPr>
                      <a:r>
                        <a:rPr lang="en-US" sz="1600" b="1" i="1" dirty="0">
                          <a:solidFill>
                            <a:srgbClr val="BB0F2F"/>
                          </a:solidFill>
                          <a:effectLst/>
                        </a:rPr>
                        <a:t>IADB participation cancelled </a:t>
                      </a:r>
                      <a:r>
                        <a:rPr lang="en-US" sz="1600" dirty="0">
                          <a:effectLst/>
                        </a:rPr>
                        <a:t>after a formal grievance was filed alleging an </a:t>
                      </a:r>
                      <a:r>
                        <a:rPr lang="en-US" sz="1600" b="1" i="1" dirty="0">
                          <a:solidFill>
                            <a:srgbClr val="BB0F2F"/>
                          </a:solidFill>
                          <a:effectLst/>
                        </a:rPr>
                        <a:t>inadequate EIA</a:t>
                      </a:r>
                      <a:endParaRPr lang="en-US" sz="1600" b="1" i="1" dirty="0">
                        <a:solidFill>
                          <a:srgbClr val="BB0F2F"/>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T w="12700" cap="flat" cmpd="sng" algn="ctr">
                      <a:solidFill>
                        <a:srgbClr val="CCD3D9"/>
                      </a:solidFill>
                      <a:prstDash val="solid"/>
                      <a:round/>
                      <a:headEnd type="none" w="med" len="med"/>
                      <a:tailEnd type="none" w="med" len="med"/>
                    </a:lnT>
                    <a:solidFill>
                      <a:srgbClr val="E9ECEE"/>
                    </a:solidFill>
                  </a:tcPr>
                </a:tc>
                <a:extLst>
                  <a:ext uri="{0D108BD9-81ED-4DB2-BD59-A6C34878D82A}">
                    <a16:rowId xmlns:a16="http://schemas.microsoft.com/office/drawing/2014/main" val="530111849"/>
                  </a:ext>
                </a:extLst>
              </a:tr>
              <a:tr h="594659">
                <a:tc vMerge="1">
                  <a:txBody>
                    <a:bodyPr/>
                    <a:lstStyle/>
                    <a:p>
                      <a:endParaRPr lang="en-US"/>
                    </a:p>
                  </a:txBody>
                  <a:tcPr/>
                </a:tc>
                <a:tc>
                  <a:txBody>
                    <a:bodyPr/>
                    <a:lstStyle/>
                    <a:p>
                      <a:pPr marL="0" marR="0">
                        <a:spcBef>
                          <a:spcPts val="0"/>
                        </a:spcBef>
                        <a:spcAft>
                          <a:spcPts val="0"/>
                        </a:spcAft>
                      </a:pPr>
                      <a:r>
                        <a:rPr lang="en-US" sz="1600" dirty="0">
                          <a:effectLst/>
                        </a:rPr>
                        <a:t>Montero-</a:t>
                      </a:r>
                      <a:r>
                        <a:rPr lang="en-US" sz="1600" dirty="0" err="1">
                          <a:effectLst/>
                        </a:rPr>
                        <a:t>Yapacaní</a:t>
                      </a:r>
                      <a:r>
                        <a:rPr lang="en-US" sz="1600" dirty="0">
                          <a:effectLst/>
                        </a:rPr>
                        <a:t> </a:t>
                      </a:r>
                      <a:br>
                        <a:rPr lang="en-US" sz="1600" dirty="0">
                          <a:effectLst/>
                        </a:rPr>
                      </a:br>
                      <a:r>
                        <a:rPr lang="en-US" sz="1600" dirty="0">
                          <a:effectLst/>
                        </a:rPr>
                        <a:t>highway</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solidFill>
                      <a:srgbClr val="CCD3D9"/>
                    </a:solidFill>
                  </a:tcPr>
                </a:tc>
                <a:tc>
                  <a:txBody>
                    <a:bodyPr/>
                    <a:lstStyle/>
                    <a:p>
                      <a:pPr marL="0" marR="0">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IADB</a:t>
                      </a:r>
                    </a:p>
                  </a:txBody>
                  <a:tcPr marL="54121" marR="54121" marT="54121" marB="54121">
                    <a:solidFill>
                      <a:srgbClr val="CCD3D9"/>
                    </a:solidFill>
                  </a:tcPr>
                </a:tc>
                <a:tc>
                  <a:txBody>
                    <a:bodyPr/>
                    <a:lstStyle/>
                    <a:p>
                      <a:pPr marL="0" marR="0">
                        <a:spcBef>
                          <a:spcPts val="0"/>
                        </a:spcBef>
                        <a:spcAft>
                          <a:spcPts val="0"/>
                        </a:spcAft>
                      </a:pPr>
                      <a:r>
                        <a:rPr lang="en-US" sz="1600" dirty="0">
                          <a:effectLst/>
                        </a:rPr>
                        <a:t>Uncontrolled </a:t>
                      </a:r>
                      <a:r>
                        <a:rPr lang="en-US" sz="1600" b="1" i="1" dirty="0">
                          <a:solidFill>
                            <a:srgbClr val="BB0F2F"/>
                          </a:solidFill>
                          <a:effectLst/>
                        </a:rPr>
                        <a:t>deforestation</a:t>
                      </a:r>
                      <a:r>
                        <a:rPr lang="en-US" sz="1600" dirty="0">
                          <a:effectLst/>
                        </a:rPr>
                        <a:t>, despite specific IADB requirements for a flora census and relocation of affected fauna</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solidFill>
                      <a:srgbClr val="CCD3D9"/>
                    </a:solidFill>
                  </a:tcPr>
                </a:tc>
                <a:extLst>
                  <a:ext uri="{0D108BD9-81ED-4DB2-BD59-A6C34878D82A}">
                    <a16:rowId xmlns:a16="http://schemas.microsoft.com/office/drawing/2014/main" val="54282141"/>
                  </a:ext>
                </a:extLst>
              </a:tr>
              <a:tr h="496858">
                <a:tc vMerge="1">
                  <a:txBody>
                    <a:bodyPr/>
                    <a:lstStyle/>
                    <a:p>
                      <a:endParaRPr lang="en-US"/>
                    </a:p>
                  </a:txBody>
                  <a:tcPr/>
                </a:tc>
                <a:tc>
                  <a:txBody>
                    <a:bodyPr/>
                    <a:lstStyle/>
                    <a:p>
                      <a:pPr marL="0" marR="0">
                        <a:spcBef>
                          <a:spcPts val="0"/>
                        </a:spcBef>
                        <a:spcAft>
                          <a:spcPts val="0"/>
                        </a:spcAft>
                      </a:pPr>
                      <a:r>
                        <a:rPr lang="en-US" sz="1600" dirty="0">
                          <a:effectLst/>
                        </a:rPr>
                        <a:t>TIPNIS highway</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BNDES</a:t>
                      </a:r>
                    </a:p>
                  </a:txBody>
                  <a:tcPr marL="54121" marR="54121" marT="54121" marB="54121">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b="1" i="1" dirty="0">
                          <a:solidFill>
                            <a:srgbClr val="BB0F2F"/>
                          </a:solidFill>
                          <a:effectLst/>
                        </a:rPr>
                        <a:t>BNDES participation cancelled </a:t>
                      </a:r>
                      <a:r>
                        <a:rPr lang="en-US" sz="1600" dirty="0">
                          <a:effectLst/>
                        </a:rPr>
                        <a:t>amidst protests regarding its impact on </a:t>
                      </a:r>
                      <a:r>
                        <a:rPr lang="en-US" sz="1600" b="1" i="1" dirty="0">
                          <a:solidFill>
                            <a:srgbClr val="BB0F2F"/>
                          </a:solidFill>
                          <a:effectLst/>
                        </a:rPr>
                        <a:t>nature preserves</a:t>
                      </a:r>
                      <a:endParaRPr lang="en-US" sz="1600" b="1" i="1" dirty="0">
                        <a:solidFill>
                          <a:srgbClr val="BB0F2F"/>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B w="12700" cap="flat" cmpd="sng" algn="ctr">
                      <a:solidFill>
                        <a:srgbClr val="CCD3D9"/>
                      </a:solidFill>
                      <a:prstDash val="solid"/>
                      <a:round/>
                      <a:headEnd type="none" w="med" len="med"/>
                      <a:tailEnd type="none" w="med" len="med"/>
                    </a:lnB>
                    <a:solidFill>
                      <a:srgbClr val="E9ECEE"/>
                    </a:solidFill>
                  </a:tcPr>
                </a:tc>
                <a:extLst>
                  <a:ext uri="{0D108BD9-81ED-4DB2-BD59-A6C34878D82A}">
                    <a16:rowId xmlns:a16="http://schemas.microsoft.com/office/drawing/2014/main" val="4080289624"/>
                  </a:ext>
                </a:extLst>
              </a:tr>
              <a:tr h="496858">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00"/>
                          </a:solidFill>
                          <a:ea typeface="Calibri" panose="020F0502020204030204" pitchFamily="34" charset="0"/>
                        </a:rPr>
                        <a:t>Note: </a:t>
                      </a:r>
                      <a:r>
                        <a:rPr lang="en-US" sz="1400" baseline="30000" dirty="0"/>
                        <a:t>1 </a:t>
                      </a:r>
                      <a:r>
                        <a:rPr lang="en-US" sz="1400" dirty="0"/>
                        <a:t>The Baba dam project was initially financed by the IADB, which later cancelled that participation. </a:t>
                      </a:r>
                      <a:r>
                        <a:rPr lang="en-US" sz="1400" baseline="30000" dirty="0"/>
                        <a:t>2 </a:t>
                      </a:r>
                      <a:r>
                        <a:rPr lang="en-US" sz="1400" dirty="0"/>
                        <a:t>The </a:t>
                      </a:r>
                      <a:r>
                        <a:rPr lang="en-US" sz="1400" dirty="0" err="1"/>
                        <a:t>Inambari</a:t>
                      </a:r>
                      <a:r>
                        <a:rPr lang="en-US" sz="1400" dirty="0"/>
                        <a:t> Dam was initially announced as a BNDES-supported project, but as the project itself was cancelled, BNDES participation was never formalized.</a:t>
                      </a:r>
                    </a:p>
                  </a:txBody>
                  <a:tcPr marL="54121" marR="54121" marT="54121" marB="54121">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chemeClr val="bg1"/>
                    </a:solidFill>
                  </a:tcPr>
                </a:tc>
                <a:tc hMerge="1">
                  <a:txBody>
                    <a:bodyPr/>
                    <a:lstStyle/>
                    <a:p>
                      <a:pPr marL="0" marR="0">
                        <a:spcBef>
                          <a:spcPts val="0"/>
                        </a:spcBef>
                        <a:spcAft>
                          <a:spcPts val="0"/>
                        </a:spcAft>
                      </a:pP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B w="12700" cap="flat" cmpd="sng" algn="ctr">
                      <a:solidFill>
                        <a:srgbClr val="CCD3D9"/>
                      </a:solidFill>
                      <a:prstDash val="solid"/>
                      <a:round/>
                      <a:headEnd type="none" w="med" len="med"/>
                      <a:tailEnd type="none" w="med" len="med"/>
                    </a:lnB>
                    <a:solidFill>
                      <a:schemeClr val="bg1"/>
                    </a:solidFill>
                  </a:tcPr>
                </a:tc>
                <a:tc hMerge="1">
                  <a:txBody>
                    <a:bodyPr/>
                    <a:lstStyle/>
                    <a:p>
                      <a:pPr marL="0" marR="0">
                        <a:spcBef>
                          <a:spcPts val="0"/>
                        </a:spcBef>
                        <a:spcAft>
                          <a:spcPts val="0"/>
                        </a:spcAft>
                      </a:pP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B w="12700" cap="flat" cmpd="sng" algn="ctr">
                      <a:solidFill>
                        <a:srgbClr val="CCD3D9"/>
                      </a:solidFill>
                      <a:prstDash val="solid"/>
                      <a:round/>
                      <a:headEnd type="none" w="med" len="med"/>
                      <a:tailEnd type="none" w="med" len="med"/>
                    </a:lnB>
                    <a:solidFill>
                      <a:schemeClr val="bg1"/>
                    </a:solidFill>
                  </a:tcPr>
                </a:tc>
                <a:tc hMerge="1">
                  <a:txBody>
                    <a:bodyPr/>
                    <a:lstStyle/>
                    <a:p>
                      <a:pPr marL="0" marR="0">
                        <a:spcBef>
                          <a:spcPts val="0"/>
                        </a:spcBef>
                        <a:spcAft>
                          <a:spcPts val="0"/>
                        </a:spcAft>
                      </a:pPr>
                      <a:endParaRPr lang="en-US" sz="1600" b="1" i="1" dirty="0">
                        <a:solidFill>
                          <a:srgbClr val="BB0F2F"/>
                        </a:solidFill>
                        <a:effectLst/>
                        <a:latin typeface="Calibri" panose="020F0502020204030204" pitchFamily="34" charset="0"/>
                        <a:ea typeface="Calibri" panose="020F0502020204030204" pitchFamily="34" charset="0"/>
                        <a:cs typeface="Calibri" panose="020F0502020204030204" pitchFamily="34" charset="0"/>
                      </a:endParaRPr>
                    </a:p>
                  </a:txBody>
                  <a:tcPr marL="54121" marR="54121" marT="54121" marB="54121">
                    <a:lnB w="12700" cap="flat" cmpd="sng" algn="ctr">
                      <a:solidFill>
                        <a:srgbClr val="CCD3D9"/>
                      </a:solidFill>
                      <a:prstDash val="solid"/>
                      <a:round/>
                      <a:headEnd type="none" w="med" len="med"/>
                      <a:tailEnd type="none" w="med" len="med"/>
                    </a:lnB>
                    <a:solidFill>
                      <a:schemeClr val="bg1"/>
                    </a:solidFill>
                  </a:tcPr>
                </a:tc>
                <a:extLst>
                  <a:ext uri="{0D108BD9-81ED-4DB2-BD59-A6C34878D82A}">
                    <a16:rowId xmlns:a16="http://schemas.microsoft.com/office/drawing/2014/main" val="831167716"/>
                  </a:ext>
                </a:extLst>
              </a:tr>
            </a:tbl>
          </a:graphicData>
        </a:graphic>
      </p:graphicFrame>
    </p:spTree>
    <p:extLst>
      <p:ext uri="{BB962C8B-B14F-4D97-AF65-F5344CB8AC3E}">
        <p14:creationId xmlns:p14="http://schemas.microsoft.com/office/powerpoint/2010/main" val="1016768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DC1E4B-9AD6-E34D-BCCD-90C756CF7D55}"/>
              </a:ext>
            </a:extLst>
          </p:cNvPr>
          <p:cNvSpPr>
            <a:spLocks noGrp="1"/>
          </p:cNvSpPr>
          <p:nvPr>
            <p:ph type="title"/>
          </p:nvPr>
        </p:nvSpPr>
        <p:spPr>
          <a:xfrm>
            <a:off x="0" y="0"/>
            <a:ext cx="12192000" cy="1143000"/>
          </a:xfrm>
        </p:spPr>
        <p:txBody>
          <a:bodyPr>
            <a:noAutofit/>
          </a:bodyPr>
          <a:lstStyle/>
          <a:p>
            <a:pPr algn="ctr"/>
            <a:r>
              <a:rPr lang="en-AU" sz="4000" b="1" dirty="0">
                <a:solidFill>
                  <a:srgbClr val="BF0002"/>
                </a:solidFill>
              </a:rPr>
              <a:t>DFI-Financed Infrastructure: Social conflict</a:t>
            </a:r>
          </a:p>
        </p:txBody>
      </p:sp>
      <p:sp>
        <p:nvSpPr>
          <p:cNvPr id="9" name="TextBox 8">
            <a:extLst>
              <a:ext uri="{FF2B5EF4-FFF2-40B4-BE49-F238E27FC236}">
                <a16:creationId xmlns:a16="http://schemas.microsoft.com/office/drawing/2014/main" id="{114C4292-B2CF-5E4E-B64C-84BC4C30EE48}"/>
              </a:ext>
            </a:extLst>
          </p:cNvPr>
          <p:cNvSpPr txBox="1"/>
          <p:nvPr/>
        </p:nvSpPr>
        <p:spPr>
          <a:xfrm>
            <a:off x="0" y="827529"/>
            <a:ext cx="12192000" cy="400110"/>
          </a:xfrm>
          <a:prstGeom prst="rect">
            <a:avLst/>
          </a:prstGeom>
          <a:noFill/>
        </p:spPr>
        <p:txBody>
          <a:bodyPr wrap="square" rtlCol="0">
            <a:spAutoFit/>
          </a:bodyPr>
          <a:lstStyle/>
          <a:p>
            <a:pPr algn="ctr"/>
            <a:r>
              <a:rPr lang="en-US" sz="2000" b="1" i="1" dirty="0"/>
              <a:t>Despite ESRM differences, all projects triggered social conflict</a:t>
            </a:r>
          </a:p>
        </p:txBody>
      </p:sp>
      <p:graphicFrame>
        <p:nvGraphicFramePr>
          <p:cNvPr id="4" name="Table 3">
            <a:extLst>
              <a:ext uri="{FF2B5EF4-FFF2-40B4-BE49-F238E27FC236}">
                <a16:creationId xmlns:a16="http://schemas.microsoft.com/office/drawing/2014/main" id="{498F670E-FFE2-D941-8C55-767BD67F4BE2}"/>
              </a:ext>
            </a:extLst>
          </p:cNvPr>
          <p:cNvGraphicFramePr>
            <a:graphicFrameLocks noGrp="1"/>
          </p:cNvGraphicFramePr>
          <p:nvPr>
            <p:extLst>
              <p:ext uri="{D42A27DB-BD31-4B8C-83A1-F6EECF244321}">
                <p14:modId xmlns:p14="http://schemas.microsoft.com/office/powerpoint/2010/main" val="790372049"/>
              </p:ext>
            </p:extLst>
          </p:nvPr>
        </p:nvGraphicFramePr>
        <p:xfrm>
          <a:off x="1364730" y="1312277"/>
          <a:ext cx="9462540" cy="4801477"/>
        </p:xfrm>
        <a:graphic>
          <a:graphicData uri="http://schemas.openxmlformats.org/drawingml/2006/table">
            <a:tbl>
              <a:tblPr bandRow="1">
                <a:tableStyleId>{5C22544A-7EE6-4342-B048-85BDC9FD1C3A}</a:tableStyleId>
              </a:tblPr>
              <a:tblGrid>
                <a:gridCol w="893165">
                  <a:extLst>
                    <a:ext uri="{9D8B030D-6E8A-4147-A177-3AD203B41FA5}">
                      <a16:colId xmlns:a16="http://schemas.microsoft.com/office/drawing/2014/main" val="315896088"/>
                    </a:ext>
                  </a:extLst>
                </a:gridCol>
                <a:gridCol w="2188564">
                  <a:extLst>
                    <a:ext uri="{9D8B030D-6E8A-4147-A177-3AD203B41FA5}">
                      <a16:colId xmlns:a16="http://schemas.microsoft.com/office/drawing/2014/main" val="3311321690"/>
                    </a:ext>
                  </a:extLst>
                </a:gridCol>
                <a:gridCol w="1064302">
                  <a:extLst>
                    <a:ext uri="{9D8B030D-6E8A-4147-A177-3AD203B41FA5}">
                      <a16:colId xmlns:a16="http://schemas.microsoft.com/office/drawing/2014/main" val="1401161525"/>
                    </a:ext>
                  </a:extLst>
                </a:gridCol>
                <a:gridCol w="5316509">
                  <a:extLst>
                    <a:ext uri="{9D8B030D-6E8A-4147-A177-3AD203B41FA5}">
                      <a16:colId xmlns:a16="http://schemas.microsoft.com/office/drawing/2014/main" val="2627354496"/>
                    </a:ext>
                  </a:extLst>
                </a:gridCol>
              </a:tblGrid>
              <a:tr h="198783">
                <a:tc>
                  <a:txBody>
                    <a:bodyPr/>
                    <a:lstStyle/>
                    <a:p>
                      <a:pPr marL="0" marR="0">
                        <a:spcBef>
                          <a:spcPts val="0"/>
                        </a:spcBef>
                        <a:spcAft>
                          <a:spcPts val="0"/>
                        </a:spcAft>
                      </a:pPr>
                      <a:r>
                        <a:rPr lang="en-US" sz="1600" b="1" dirty="0">
                          <a:solidFill>
                            <a:schemeClr val="bg1"/>
                          </a:solidFill>
                          <a:effectLst/>
                        </a:rPr>
                        <a:t>Country</a:t>
                      </a:r>
                      <a:endPar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316984"/>
                    </a:solidFill>
                  </a:tcPr>
                </a:tc>
                <a:tc>
                  <a:txBody>
                    <a:bodyPr/>
                    <a:lstStyle/>
                    <a:p>
                      <a:pPr marL="0" marR="0">
                        <a:spcBef>
                          <a:spcPts val="0"/>
                        </a:spcBef>
                        <a:spcAft>
                          <a:spcPts val="0"/>
                        </a:spcAft>
                      </a:pPr>
                      <a:r>
                        <a:rPr lang="en-US" sz="1600" b="1" dirty="0">
                          <a:solidFill>
                            <a:schemeClr val="bg1"/>
                          </a:solidFill>
                          <a:effectLst/>
                        </a:rPr>
                        <a:t>Project</a:t>
                      </a:r>
                      <a:endPar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316984"/>
                    </a:solidFill>
                  </a:tcPr>
                </a:tc>
                <a:tc>
                  <a:txBody>
                    <a:bodyPr/>
                    <a:lstStyle/>
                    <a:p>
                      <a:pPr marL="0" marR="0">
                        <a:spcBef>
                          <a:spcPts val="0"/>
                        </a:spcBef>
                        <a:spcAft>
                          <a:spcPts val="0"/>
                        </a:spcAft>
                      </a:pPr>
                      <a:r>
                        <a:rPr lang="en-US" sz="1600" b="1">
                          <a:solidFill>
                            <a:schemeClr val="bg1"/>
                          </a:solidFill>
                          <a:effectLst/>
                        </a:rPr>
                        <a:t>DFI</a:t>
                      </a:r>
                      <a:endParaRPr lang="en-US" sz="160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316984"/>
                    </a:solidFill>
                  </a:tcPr>
                </a:tc>
                <a:tc>
                  <a:txBody>
                    <a:bodyPr/>
                    <a:lstStyle/>
                    <a:p>
                      <a:pPr marL="0" marR="0">
                        <a:spcBef>
                          <a:spcPts val="0"/>
                        </a:spcBef>
                        <a:spcAft>
                          <a:spcPts val="0"/>
                        </a:spcAft>
                      </a:pPr>
                      <a:r>
                        <a:rPr lang="en-US" sz="1600" b="1" dirty="0">
                          <a:solidFill>
                            <a:schemeClr val="bg1"/>
                          </a:solidFill>
                          <a:effectLst/>
                        </a:rPr>
                        <a:t>Social Conflict Trigger(s)</a:t>
                      </a:r>
                      <a:endParaRPr lang="en-US" sz="16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316984"/>
                    </a:solidFill>
                  </a:tcPr>
                </a:tc>
                <a:extLst>
                  <a:ext uri="{0D108BD9-81ED-4DB2-BD59-A6C34878D82A}">
                    <a16:rowId xmlns:a16="http://schemas.microsoft.com/office/drawing/2014/main" val="2593508470"/>
                  </a:ext>
                </a:extLst>
              </a:tr>
              <a:tr h="755588">
                <a:tc rowSpan="2">
                  <a:txBody>
                    <a:bodyPr/>
                    <a:lstStyle/>
                    <a:p>
                      <a:pPr marL="0" marR="0">
                        <a:spcBef>
                          <a:spcPts val="0"/>
                        </a:spcBef>
                        <a:spcAft>
                          <a:spcPts val="0"/>
                        </a:spcAft>
                      </a:pPr>
                      <a:r>
                        <a:rPr lang="en-US" sz="1600" b="1" dirty="0">
                          <a:effectLst/>
                        </a:rPr>
                        <a:t>Ecuador</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a:effectLst/>
                        </a:rPr>
                        <a:t>Baba dam</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E9ECEE"/>
                    </a:solidFill>
                  </a:tcPr>
                </a:tc>
                <a:tc>
                  <a:txBody>
                    <a:bodyPr/>
                    <a:lstStyle/>
                    <a:p>
                      <a:pPr marL="0" marR="0">
                        <a:spcBef>
                          <a:spcPts val="0"/>
                        </a:spcBef>
                        <a:spcAft>
                          <a:spcPts val="0"/>
                        </a:spcAft>
                      </a:pPr>
                      <a:r>
                        <a:rPr lang="en-US" sz="1600" dirty="0">
                          <a:effectLst/>
                        </a:rPr>
                        <a:t>IADB</a:t>
                      </a:r>
                      <a:r>
                        <a:rPr lang="en-US" sz="1600" baseline="30000" dirty="0">
                          <a:effectLst/>
                        </a:rPr>
                        <a:t>1</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E9ECEE"/>
                    </a:solidFill>
                  </a:tcPr>
                </a:tc>
                <a:tc>
                  <a:txBody>
                    <a:bodyPr/>
                    <a:lstStyle/>
                    <a:p>
                      <a:pPr marL="0" marR="0" indent="0">
                        <a:spcBef>
                          <a:spcPts val="0"/>
                        </a:spcBef>
                        <a:spcAft>
                          <a:spcPts val="0"/>
                        </a:spcAft>
                        <a:buFont typeface="Arial" panose="020B0604020202020204" pitchFamily="34" charset="0"/>
                        <a:buNone/>
                      </a:pPr>
                      <a:r>
                        <a:rPr lang="en-US" sz="1600" dirty="0">
                          <a:effectLst/>
                        </a:rPr>
                        <a:t>Community </a:t>
                      </a:r>
                      <a:r>
                        <a:rPr lang="en-US" sz="1600" b="1" i="1" dirty="0">
                          <a:solidFill>
                            <a:srgbClr val="BB0F2F"/>
                          </a:solidFill>
                          <a:effectLst/>
                        </a:rPr>
                        <a:t>displacement</a:t>
                      </a:r>
                    </a:p>
                    <a:p>
                      <a:pPr marL="0" marR="0" indent="0">
                        <a:spcBef>
                          <a:spcPts val="0"/>
                        </a:spcBef>
                        <a:spcAft>
                          <a:spcPts val="0"/>
                        </a:spcAft>
                        <a:buFont typeface="Arial" panose="020B0604020202020204" pitchFamily="34" charset="0"/>
                        <a:buNone/>
                      </a:pPr>
                      <a:r>
                        <a:rPr lang="en-US" sz="1600" dirty="0">
                          <a:effectLst/>
                        </a:rPr>
                        <a:t>Inadequate replacement of old </a:t>
                      </a:r>
                      <a:r>
                        <a:rPr lang="en-US" sz="1600" b="1" i="1" dirty="0">
                          <a:solidFill>
                            <a:srgbClr val="BB0F2F"/>
                          </a:solidFill>
                          <a:effectLst/>
                        </a:rPr>
                        <a:t>livelihoods</a:t>
                      </a:r>
                    </a:p>
                    <a:p>
                      <a:pPr marL="0" marR="0" indent="0">
                        <a:spcBef>
                          <a:spcPts val="0"/>
                        </a:spcBef>
                        <a:spcAft>
                          <a:spcPts val="0"/>
                        </a:spcAft>
                        <a:buFont typeface="Arial" panose="020B0604020202020204" pitchFamily="34" charset="0"/>
                        <a:buNone/>
                      </a:pPr>
                      <a:r>
                        <a:rPr lang="en-US" sz="1600" dirty="0">
                          <a:effectLst/>
                        </a:rPr>
                        <a:t>Less </a:t>
                      </a:r>
                      <a:r>
                        <a:rPr lang="en-US" sz="1600" b="1" i="1" dirty="0">
                          <a:solidFill>
                            <a:srgbClr val="BB0F2F"/>
                          </a:solidFill>
                          <a:effectLst/>
                        </a:rPr>
                        <a:t>water</a:t>
                      </a:r>
                      <a:r>
                        <a:rPr lang="en-US" sz="1600" dirty="0">
                          <a:effectLst/>
                        </a:rPr>
                        <a:t> available for well-dependent households</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E9ECEE"/>
                    </a:solidFill>
                  </a:tcPr>
                </a:tc>
                <a:extLst>
                  <a:ext uri="{0D108BD9-81ED-4DB2-BD59-A6C34878D82A}">
                    <a16:rowId xmlns:a16="http://schemas.microsoft.com/office/drawing/2014/main" val="359468641"/>
                  </a:ext>
                </a:extLst>
              </a:tr>
              <a:tr h="449704">
                <a:tc vMerge="1">
                  <a:txBody>
                    <a:bodyPr/>
                    <a:lstStyle/>
                    <a:p>
                      <a:endParaRPr lang="en-US"/>
                    </a:p>
                  </a:txBody>
                  <a:tcPr/>
                </a:tc>
                <a:tc>
                  <a:txBody>
                    <a:bodyPr/>
                    <a:lstStyle/>
                    <a:p>
                      <a:pPr marL="0" marR="0">
                        <a:spcBef>
                          <a:spcPts val="0"/>
                        </a:spcBef>
                        <a:spcAft>
                          <a:spcPts val="0"/>
                        </a:spcAft>
                      </a:pPr>
                      <a:r>
                        <a:rPr lang="en-US" sz="1600" dirty="0">
                          <a:effectLst/>
                        </a:rPr>
                        <a:t>Coca-</a:t>
                      </a:r>
                      <a:r>
                        <a:rPr lang="en-US" sz="1600" dirty="0" err="1">
                          <a:effectLst/>
                        </a:rPr>
                        <a:t>Codo</a:t>
                      </a:r>
                      <a:r>
                        <a:rPr lang="en-US" sz="1600" dirty="0">
                          <a:effectLst/>
                        </a:rPr>
                        <a:t> Sinclair dam</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rgbClr val="CCD3D9"/>
                      </a:solidFill>
                      <a:prstDash val="solid"/>
                      <a:round/>
                      <a:headEnd type="none" w="med" len="med"/>
                      <a:tailEnd type="none" w="med" len="med"/>
                    </a:lnB>
                    <a:solidFill>
                      <a:srgbClr val="CCD3D9"/>
                    </a:solidFill>
                  </a:tcPr>
                </a:tc>
                <a:tc>
                  <a:txBody>
                    <a:bodyPr/>
                    <a:lstStyle/>
                    <a:p>
                      <a:pPr marL="0" marR="0">
                        <a:spcBef>
                          <a:spcPts val="0"/>
                        </a:spcBef>
                        <a:spcAft>
                          <a:spcPts val="0"/>
                        </a:spcAft>
                      </a:pPr>
                      <a:r>
                        <a:rPr lang="en-US" sz="1600" dirty="0">
                          <a:effectLst/>
                        </a:rPr>
                        <a:t>CHEXIM</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rgbClr val="CCD3D9"/>
                      </a:solidFill>
                      <a:prstDash val="solid"/>
                      <a:round/>
                      <a:headEnd type="none" w="med" len="med"/>
                      <a:tailEnd type="none" w="med" len="med"/>
                    </a:lnB>
                    <a:solidFill>
                      <a:srgbClr val="CCD3D9"/>
                    </a:solidFill>
                  </a:tcPr>
                </a:tc>
                <a:tc>
                  <a:txBody>
                    <a:bodyPr/>
                    <a:lstStyle/>
                    <a:p>
                      <a:pPr marL="0" marR="0" indent="0">
                        <a:spcBef>
                          <a:spcPts val="0"/>
                        </a:spcBef>
                        <a:spcAft>
                          <a:spcPts val="0"/>
                        </a:spcAft>
                        <a:buFont typeface="Arial" panose="020B0604020202020204" pitchFamily="34" charset="0"/>
                        <a:buNone/>
                      </a:pPr>
                      <a:r>
                        <a:rPr lang="en-US" sz="1600" dirty="0">
                          <a:effectLst/>
                        </a:rPr>
                        <a:t>Fewer local </a:t>
                      </a:r>
                      <a:r>
                        <a:rPr lang="en-US" sz="1600" b="1" i="1" dirty="0">
                          <a:solidFill>
                            <a:srgbClr val="BB0F2F"/>
                          </a:solidFill>
                          <a:effectLst/>
                        </a:rPr>
                        <a:t>jobs</a:t>
                      </a:r>
                      <a:r>
                        <a:rPr lang="en-US" sz="1600" dirty="0">
                          <a:effectLst/>
                        </a:rPr>
                        <a:t> than expected</a:t>
                      </a:r>
                    </a:p>
                    <a:p>
                      <a:pPr marL="0" marR="0" indent="0">
                        <a:spcBef>
                          <a:spcPts val="0"/>
                        </a:spcBef>
                        <a:spcAft>
                          <a:spcPts val="0"/>
                        </a:spcAft>
                        <a:buFont typeface="Arial" panose="020B0604020202020204" pitchFamily="34" charset="0"/>
                        <a:buNone/>
                      </a:pPr>
                      <a:r>
                        <a:rPr lang="en-US" sz="1600" b="1" i="1" dirty="0">
                          <a:solidFill>
                            <a:srgbClr val="BB0F2F"/>
                          </a:solidFill>
                          <a:effectLst/>
                        </a:rPr>
                        <a:t>Unsafe</a:t>
                      </a:r>
                      <a:r>
                        <a:rPr lang="en-US" sz="1600" dirty="0">
                          <a:effectLst/>
                        </a:rPr>
                        <a:t> working conditions</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B w="12700" cap="flat" cmpd="sng" algn="ctr">
                      <a:solidFill>
                        <a:srgbClr val="CCD3D9"/>
                      </a:solidFill>
                      <a:prstDash val="solid"/>
                      <a:round/>
                      <a:headEnd type="none" w="med" len="med"/>
                      <a:tailEnd type="none" w="med" len="med"/>
                    </a:lnB>
                    <a:solidFill>
                      <a:srgbClr val="CCD3D9"/>
                    </a:solidFill>
                  </a:tcPr>
                </a:tc>
                <a:extLst>
                  <a:ext uri="{0D108BD9-81ED-4DB2-BD59-A6C34878D82A}">
                    <a16:rowId xmlns:a16="http://schemas.microsoft.com/office/drawing/2014/main" val="3885626898"/>
                  </a:ext>
                </a:extLst>
              </a:tr>
              <a:tr h="596348">
                <a:tc rowSpan="2">
                  <a:txBody>
                    <a:bodyPr/>
                    <a:lstStyle/>
                    <a:p>
                      <a:pPr marL="0" marR="0">
                        <a:spcBef>
                          <a:spcPts val="0"/>
                        </a:spcBef>
                        <a:spcAft>
                          <a:spcPts val="0"/>
                        </a:spcAft>
                      </a:pPr>
                      <a:r>
                        <a:rPr lang="en-US" sz="1600" b="1" dirty="0">
                          <a:effectLst/>
                        </a:rPr>
                        <a:t>Peru</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a:effectLst/>
                        </a:rPr>
                        <a:t>CVIS highway, </a:t>
                      </a:r>
                      <a:br>
                        <a:rPr lang="en-US" sz="1600" dirty="0">
                          <a:effectLst/>
                        </a:rPr>
                      </a:br>
                      <a:r>
                        <a:rPr lang="en-US" sz="1600" dirty="0">
                          <a:effectLst/>
                        </a:rPr>
                        <a:t>routes 2-4</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rgbClr val="CCD3D9"/>
                      </a:solidFill>
                      <a:prstDash val="solid"/>
                      <a:round/>
                      <a:headEnd type="none" w="med" len="med"/>
                      <a:tailEnd type="none" w="med" len="med"/>
                    </a:lnT>
                    <a:solidFill>
                      <a:srgbClr val="E9ECEE"/>
                    </a:solidFill>
                  </a:tcPr>
                </a:tc>
                <a:tc>
                  <a:txBody>
                    <a:bodyPr/>
                    <a:lstStyle/>
                    <a:p>
                      <a:pPr marL="0" marR="0">
                        <a:spcBef>
                          <a:spcPts val="0"/>
                        </a:spcBef>
                        <a:spcAft>
                          <a:spcPts val="0"/>
                        </a:spcAft>
                      </a:pPr>
                      <a:r>
                        <a:rPr lang="en-US" sz="1600" dirty="0">
                          <a:effectLst/>
                        </a:rPr>
                        <a:t>CAF</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rgbClr val="CCD3D9"/>
                      </a:solidFill>
                      <a:prstDash val="solid"/>
                      <a:round/>
                      <a:headEnd type="none" w="med" len="med"/>
                      <a:tailEnd type="none" w="med" len="med"/>
                    </a:lnT>
                    <a:solidFill>
                      <a:srgbClr val="E9ECEE"/>
                    </a:solidFill>
                  </a:tcPr>
                </a:tc>
                <a:tc>
                  <a:txBody>
                    <a:bodyPr/>
                    <a:lstStyle/>
                    <a:p>
                      <a:pPr marL="234950" marR="0" indent="-234950">
                        <a:spcBef>
                          <a:spcPts val="0"/>
                        </a:spcBef>
                        <a:spcAft>
                          <a:spcPts val="0"/>
                        </a:spcAft>
                        <a:buFont typeface="Arial" panose="020B0604020202020204" pitchFamily="34" charset="0"/>
                        <a:buNone/>
                        <a:tabLst/>
                      </a:pPr>
                      <a:r>
                        <a:rPr lang="en-US" sz="1600" dirty="0">
                          <a:effectLst/>
                        </a:rPr>
                        <a:t>Community </a:t>
                      </a:r>
                      <a:r>
                        <a:rPr lang="en-US" sz="1600" b="1" i="1" dirty="0">
                          <a:solidFill>
                            <a:srgbClr val="BB0F2F"/>
                          </a:solidFill>
                          <a:effectLst/>
                        </a:rPr>
                        <a:t>displacement</a:t>
                      </a:r>
                      <a:r>
                        <a:rPr lang="en-US" sz="1600" dirty="0">
                          <a:effectLst/>
                        </a:rPr>
                        <a:t> and water </a:t>
                      </a:r>
                      <a:r>
                        <a:rPr lang="en-US" sz="1600" b="1" i="1" dirty="0">
                          <a:solidFill>
                            <a:srgbClr val="BB0F2F"/>
                          </a:solidFill>
                          <a:effectLst/>
                        </a:rPr>
                        <a:t>contamination</a:t>
                      </a:r>
                      <a:r>
                        <a:rPr lang="en-US" sz="1600" dirty="0">
                          <a:effectLst/>
                        </a:rPr>
                        <a:t> from new informal mining settlements</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T w="12700" cap="flat" cmpd="sng" algn="ctr">
                      <a:solidFill>
                        <a:srgbClr val="CCD3D9"/>
                      </a:solidFill>
                      <a:prstDash val="solid"/>
                      <a:round/>
                      <a:headEnd type="none" w="med" len="med"/>
                      <a:tailEnd type="none" w="med" len="med"/>
                    </a:lnT>
                    <a:solidFill>
                      <a:srgbClr val="E9ECEE"/>
                    </a:solidFill>
                  </a:tcPr>
                </a:tc>
                <a:extLst>
                  <a:ext uri="{0D108BD9-81ED-4DB2-BD59-A6C34878D82A}">
                    <a16:rowId xmlns:a16="http://schemas.microsoft.com/office/drawing/2014/main" val="2315678251"/>
                  </a:ext>
                </a:extLst>
              </a:tr>
              <a:tr h="397565">
                <a:tc vMerge="1">
                  <a:txBody>
                    <a:bodyPr/>
                    <a:lstStyle/>
                    <a:p>
                      <a:endParaRPr lang="en-US"/>
                    </a:p>
                  </a:txBody>
                  <a:tcPr/>
                </a:tc>
                <a:tc>
                  <a:txBody>
                    <a:bodyPr/>
                    <a:lstStyle/>
                    <a:p>
                      <a:pPr marL="0" marR="0">
                        <a:spcBef>
                          <a:spcPts val="0"/>
                        </a:spcBef>
                        <a:spcAft>
                          <a:spcPts val="0"/>
                        </a:spcAft>
                      </a:pPr>
                      <a:r>
                        <a:rPr lang="en-US" sz="1600" dirty="0" err="1">
                          <a:effectLst/>
                        </a:rPr>
                        <a:t>Inambari</a:t>
                      </a:r>
                      <a:r>
                        <a:rPr lang="en-US" sz="1600" dirty="0">
                          <a:effectLst/>
                        </a:rPr>
                        <a:t> dam (cancelled)</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rgbClr val="CCD3D9"/>
                      </a:solidFill>
                      <a:prstDash val="solid"/>
                      <a:round/>
                      <a:headEnd type="none" w="med" len="med"/>
                      <a:tailEnd type="none" w="med" len="med"/>
                    </a:lnB>
                    <a:solidFill>
                      <a:srgbClr val="CCD3D9"/>
                    </a:solidFill>
                  </a:tcPr>
                </a:tc>
                <a:tc>
                  <a:txBody>
                    <a:bodyPr/>
                    <a:lstStyle/>
                    <a:p>
                      <a:pPr marL="0" marR="0">
                        <a:spcBef>
                          <a:spcPts val="0"/>
                        </a:spcBef>
                        <a:spcAft>
                          <a:spcPts val="0"/>
                        </a:spcAft>
                      </a:pPr>
                      <a:r>
                        <a:rPr lang="en-US" sz="1600" dirty="0">
                          <a:effectLst/>
                        </a:rPr>
                        <a:t>BNDES</a:t>
                      </a:r>
                      <a:r>
                        <a:rPr lang="en-US" sz="1600" baseline="30000" dirty="0">
                          <a:effectLst/>
                        </a:rPr>
                        <a:t>2</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rgbClr val="CCD3D9"/>
                      </a:solidFill>
                      <a:prstDash val="solid"/>
                      <a:round/>
                      <a:headEnd type="none" w="med" len="med"/>
                      <a:tailEnd type="none" w="med" len="med"/>
                    </a:lnB>
                    <a:solidFill>
                      <a:srgbClr val="CCD3D9"/>
                    </a:solidFill>
                  </a:tcPr>
                </a:tc>
                <a:tc>
                  <a:txBody>
                    <a:bodyPr/>
                    <a:lstStyle/>
                    <a:p>
                      <a:pPr marL="0" marR="0" indent="0">
                        <a:spcBef>
                          <a:spcPts val="0"/>
                        </a:spcBef>
                        <a:spcAft>
                          <a:spcPts val="0"/>
                        </a:spcAft>
                        <a:buFont typeface="Arial" panose="020B0604020202020204" pitchFamily="34" charset="0"/>
                        <a:buNone/>
                      </a:pPr>
                      <a:r>
                        <a:rPr lang="en-US" sz="1600" dirty="0">
                          <a:effectLst/>
                        </a:rPr>
                        <a:t>Community </a:t>
                      </a:r>
                      <a:r>
                        <a:rPr lang="en-US" sz="1600" b="1" i="1" dirty="0">
                          <a:solidFill>
                            <a:srgbClr val="BB0F2F"/>
                          </a:solidFill>
                          <a:effectLst/>
                        </a:rPr>
                        <a:t>displacement</a:t>
                      </a:r>
                      <a:endParaRPr lang="en-US" sz="1600" b="1" i="1" dirty="0">
                        <a:solidFill>
                          <a:srgbClr val="BB0F2F"/>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B w="12700" cap="flat" cmpd="sng" algn="ctr">
                      <a:solidFill>
                        <a:srgbClr val="CCD3D9"/>
                      </a:solidFill>
                      <a:prstDash val="solid"/>
                      <a:round/>
                      <a:headEnd type="none" w="med" len="med"/>
                      <a:tailEnd type="none" w="med" len="med"/>
                    </a:lnB>
                    <a:solidFill>
                      <a:srgbClr val="CCD3D9"/>
                    </a:solidFill>
                  </a:tcPr>
                </a:tc>
                <a:extLst>
                  <a:ext uri="{0D108BD9-81ED-4DB2-BD59-A6C34878D82A}">
                    <a16:rowId xmlns:a16="http://schemas.microsoft.com/office/drawing/2014/main" val="3954123683"/>
                  </a:ext>
                </a:extLst>
              </a:tr>
              <a:tr h="397565">
                <a:tc rowSpan="3">
                  <a:txBody>
                    <a:bodyPr/>
                    <a:lstStyle/>
                    <a:p>
                      <a:pPr marL="0" marR="0">
                        <a:spcBef>
                          <a:spcPts val="0"/>
                        </a:spcBef>
                        <a:spcAft>
                          <a:spcPts val="0"/>
                        </a:spcAft>
                      </a:pPr>
                      <a:r>
                        <a:rPr lang="en-US" sz="1600" b="1" dirty="0">
                          <a:effectLst/>
                        </a:rPr>
                        <a:t>Bolivia</a:t>
                      </a:r>
                      <a:endParaRPr lang="en-US"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a:effectLst/>
                        </a:rPr>
                        <a:t>La Paz – Oruro highway</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rgbClr val="CCD3D9"/>
                      </a:solidFill>
                      <a:prstDash val="solid"/>
                      <a:round/>
                      <a:headEnd type="none" w="med" len="med"/>
                      <a:tailEnd type="none" w="med" len="med"/>
                    </a:lnT>
                    <a:solidFill>
                      <a:srgbClr val="E9ECEE"/>
                    </a:solidFill>
                  </a:tcPr>
                </a:tc>
                <a:tc>
                  <a:txBody>
                    <a:bodyPr/>
                    <a:lstStyle/>
                    <a:p>
                      <a:pPr marL="0" marR="0">
                        <a:spcBef>
                          <a:spcPts val="0"/>
                        </a:spcBef>
                        <a:spcAft>
                          <a:spcPts val="0"/>
                        </a:spcAft>
                      </a:pPr>
                      <a:r>
                        <a:rPr lang="en-US" sz="1600">
                          <a:effectLst/>
                        </a:rPr>
                        <a:t>CAF</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rgbClr val="CCD3D9"/>
                      </a:solidFill>
                      <a:prstDash val="solid"/>
                      <a:round/>
                      <a:headEnd type="none" w="med" len="med"/>
                      <a:tailEnd type="none" w="med" len="med"/>
                    </a:lnT>
                    <a:solidFill>
                      <a:srgbClr val="E9ECEE"/>
                    </a:solidFill>
                  </a:tcPr>
                </a:tc>
                <a:tc>
                  <a:txBody>
                    <a:bodyPr/>
                    <a:lstStyle/>
                    <a:p>
                      <a:pPr marL="0" marR="0" indent="0">
                        <a:spcBef>
                          <a:spcPts val="0"/>
                        </a:spcBef>
                        <a:spcAft>
                          <a:spcPts val="0"/>
                        </a:spcAft>
                        <a:buFont typeface="Arial" panose="020B0604020202020204" pitchFamily="34" charset="0"/>
                        <a:buNone/>
                      </a:pPr>
                      <a:r>
                        <a:rPr lang="en-US" sz="1600" dirty="0">
                          <a:effectLst/>
                        </a:rPr>
                        <a:t>Low </a:t>
                      </a:r>
                      <a:r>
                        <a:rPr lang="en-US" sz="1600" b="1" i="1" dirty="0">
                          <a:solidFill>
                            <a:srgbClr val="BB0F2F"/>
                          </a:solidFill>
                          <a:effectLst/>
                        </a:rPr>
                        <a:t>quality</a:t>
                      </a:r>
                      <a:r>
                        <a:rPr lang="en-US" sz="1600" dirty="0">
                          <a:effectLst/>
                        </a:rPr>
                        <a:t> and lack of </a:t>
                      </a:r>
                      <a:r>
                        <a:rPr lang="en-US" sz="1600" b="1" i="1" dirty="0">
                          <a:solidFill>
                            <a:srgbClr val="BB0F2F"/>
                          </a:solidFill>
                          <a:effectLst/>
                        </a:rPr>
                        <a:t>safety</a:t>
                      </a:r>
                      <a:r>
                        <a:rPr lang="en-US" sz="1600" dirty="0">
                          <a:effectLst/>
                        </a:rPr>
                        <a:t> of final road</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T w="12700" cap="flat" cmpd="sng" algn="ctr">
                      <a:solidFill>
                        <a:srgbClr val="CCD3D9"/>
                      </a:solidFill>
                      <a:prstDash val="solid"/>
                      <a:round/>
                      <a:headEnd type="none" w="med" len="med"/>
                      <a:tailEnd type="none" w="med" len="med"/>
                    </a:lnT>
                    <a:solidFill>
                      <a:srgbClr val="E9ECEE"/>
                    </a:solidFill>
                  </a:tcPr>
                </a:tc>
                <a:extLst>
                  <a:ext uri="{0D108BD9-81ED-4DB2-BD59-A6C34878D82A}">
                    <a16:rowId xmlns:a16="http://schemas.microsoft.com/office/drawing/2014/main" val="4277162956"/>
                  </a:ext>
                </a:extLst>
              </a:tr>
              <a:tr h="596348">
                <a:tc vMerge="1">
                  <a:txBody>
                    <a:bodyPr/>
                    <a:lstStyle/>
                    <a:p>
                      <a:endParaRPr lang="en-US"/>
                    </a:p>
                  </a:txBody>
                  <a:tcPr/>
                </a:tc>
                <a:tc>
                  <a:txBody>
                    <a:bodyPr/>
                    <a:lstStyle/>
                    <a:p>
                      <a:pPr marL="0" marR="0">
                        <a:spcBef>
                          <a:spcPts val="0"/>
                        </a:spcBef>
                        <a:spcAft>
                          <a:spcPts val="0"/>
                        </a:spcAft>
                      </a:pPr>
                      <a:r>
                        <a:rPr lang="en-US" sz="1600" dirty="0">
                          <a:effectLst/>
                        </a:rPr>
                        <a:t>Montero – </a:t>
                      </a:r>
                      <a:r>
                        <a:rPr lang="en-US" sz="1600" dirty="0" err="1">
                          <a:effectLst/>
                        </a:rPr>
                        <a:t>Yapacaní</a:t>
                      </a:r>
                      <a:r>
                        <a:rPr lang="en-US" sz="1600" dirty="0">
                          <a:effectLst/>
                        </a:rPr>
                        <a:t> highway</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CCD3D9"/>
                    </a:solidFill>
                  </a:tcPr>
                </a:tc>
                <a:tc>
                  <a:txBody>
                    <a:bodyPr/>
                    <a:lstStyle/>
                    <a:p>
                      <a:pPr marL="0" marR="0">
                        <a:spcBef>
                          <a:spcPts val="0"/>
                        </a:spcBef>
                        <a:spcAft>
                          <a:spcPts val="0"/>
                        </a:spcAft>
                      </a:pPr>
                      <a:r>
                        <a:rPr lang="en-US" sz="1600" dirty="0">
                          <a:effectLst/>
                        </a:rPr>
                        <a:t>IADB</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rgbClr val="CCD3D9"/>
                    </a:solidFill>
                  </a:tcPr>
                </a:tc>
                <a:tc>
                  <a:txBody>
                    <a:bodyPr/>
                    <a:lstStyle/>
                    <a:p>
                      <a:pPr marL="234950" marR="0" indent="-234950">
                        <a:spcBef>
                          <a:spcPts val="0"/>
                        </a:spcBef>
                        <a:spcAft>
                          <a:spcPts val="0"/>
                        </a:spcAft>
                        <a:buFont typeface="Arial" panose="020B0604020202020204" pitchFamily="34" charset="0"/>
                        <a:buNone/>
                        <a:tabLst/>
                      </a:pPr>
                      <a:r>
                        <a:rPr lang="en-US" sz="1600" dirty="0">
                          <a:effectLst/>
                        </a:rPr>
                        <a:t>Unpaid workers and subcontractors from contractor </a:t>
                      </a:r>
                      <a:r>
                        <a:rPr lang="en-US" sz="1600" b="1" i="1" dirty="0">
                          <a:solidFill>
                            <a:srgbClr val="BB0F2F"/>
                          </a:solidFill>
                          <a:effectLst/>
                        </a:rPr>
                        <a:t>abandonment</a:t>
                      </a:r>
                      <a:r>
                        <a:rPr lang="en-US" sz="1600" dirty="0">
                          <a:effectLst/>
                        </a:rPr>
                        <a:t> of project</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rgbClr val="CCD3D9"/>
                    </a:solidFill>
                  </a:tcPr>
                </a:tc>
                <a:extLst>
                  <a:ext uri="{0D108BD9-81ED-4DB2-BD59-A6C34878D82A}">
                    <a16:rowId xmlns:a16="http://schemas.microsoft.com/office/drawing/2014/main" val="1997283084"/>
                  </a:ext>
                </a:extLst>
              </a:tr>
              <a:tr h="596348">
                <a:tc vMerge="1">
                  <a:txBody>
                    <a:bodyPr/>
                    <a:lstStyle/>
                    <a:p>
                      <a:endParaRPr lang="en-US"/>
                    </a:p>
                  </a:txBody>
                  <a:tcPr/>
                </a:tc>
                <a:tc>
                  <a:txBody>
                    <a:bodyPr/>
                    <a:lstStyle/>
                    <a:p>
                      <a:pPr marL="0" marR="0">
                        <a:spcBef>
                          <a:spcPts val="0"/>
                        </a:spcBef>
                        <a:spcAft>
                          <a:spcPts val="0"/>
                        </a:spcAft>
                      </a:pPr>
                      <a:r>
                        <a:rPr lang="en-US" sz="1600" dirty="0">
                          <a:effectLst/>
                        </a:rPr>
                        <a:t>San Buenaventura – </a:t>
                      </a:r>
                      <a:r>
                        <a:rPr lang="en-US" sz="1600" dirty="0" err="1">
                          <a:effectLst/>
                        </a:rPr>
                        <a:t>Ixiamas</a:t>
                      </a:r>
                      <a:r>
                        <a:rPr lang="en-US" sz="1600" dirty="0">
                          <a:effectLst/>
                        </a:rPr>
                        <a:t> highway</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rgbClr val="CCD3D9"/>
                      </a:solidFill>
                      <a:prstDash val="solid"/>
                      <a:round/>
                      <a:headEnd type="none" w="med" len="med"/>
                      <a:tailEnd type="none" w="med" len="med"/>
                    </a:lnB>
                    <a:solidFill>
                      <a:srgbClr val="E9ECEE"/>
                    </a:solidFill>
                  </a:tcPr>
                </a:tc>
                <a:tc>
                  <a:txBody>
                    <a:bodyPr/>
                    <a:lstStyle/>
                    <a:p>
                      <a:pPr marL="0" marR="0">
                        <a:spcBef>
                          <a:spcPts val="0"/>
                        </a:spcBef>
                        <a:spcAft>
                          <a:spcPts val="0"/>
                        </a:spcAft>
                      </a:pPr>
                      <a:r>
                        <a:rPr lang="en-US" sz="1600" dirty="0">
                          <a:effectLst/>
                        </a:rPr>
                        <a:t>IBRD</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rgbClr val="CCD3D9"/>
                      </a:solidFill>
                      <a:prstDash val="solid"/>
                      <a:round/>
                      <a:headEnd type="none" w="med" len="med"/>
                      <a:tailEnd type="none" w="med" len="med"/>
                    </a:lnB>
                    <a:solidFill>
                      <a:srgbClr val="E9ECEE"/>
                    </a:solidFill>
                  </a:tcPr>
                </a:tc>
                <a:tc>
                  <a:txBody>
                    <a:bodyPr/>
                    <a:lstStyle/>
                    <a:p>
                      <a:pPr marL="234950" marR="0" indent="-234950">
                        <a:spcBef>
                          <a:spcPts val="0"/>
                        </a:spcBef>
                        <a:spcAft>
                          <a:spcPts val="0"/>
                        </a:spcAft>
                        <a:buFont typeface="Arial" panose="020B0604020202020204" pitchFamily="34" charset="0"/>
                        <a:buNone/>
                        <a:tabLst/>
                      </a:pPr>
                      <a:r>
                        <a:rPr lang="en-US" sz="1600" dirty="0">
                          <a:effectLst/>
                        </a:rPr>
                        <a:t>Unpaid workers and subcontractors from contractor </a:t>
                      </a:r>
                      <a:r>
                        <a:rPr lang="en-US" sz="1600" b="1" i="1" dirty="0">
                          <a:solidFill>
                            <a:srgbClr val="BB0F2F"/>
                          </a:solidFill>
                          <a:effectLst/>
                        </a:rPr>
                        <a:t>abandonment</a:t>
                      </a:r>
                      <a:r>
                        <a:rPr lang="en-US" sz="1600" dirty="0">
                          <a:effectLst/>
                        </a:rPr>
                        <a:t> of project</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B w="12700" cap="flat" cmpd="sng" algn="ctr">
                      <a:solidFill>
                        <a:srgbClr val="CCD3D9"/>
                      </a:solidFill>
                      <a:prstDash val="solid"/>
                      <a:round/>
                      <a:headEnd type="none" w="med" len="med"/>
                      <a:tailEnd type="none" w="med" len="med"/>
                    </a:lnB>
                    <a:solidFill>
                      <a:srgbClr val="E9ECEE"/>
                    </a:solidFill>
                  </a:tcPr>
                </a:tc>
                <a:extLst>
                  <a:ext uri="{0D108BD9-81ED-4DB2-BD59-A6C34878D82A}">
                    <a16:rowId xmlns:a16="http://schemas.microsoft.com/office/drawing/2014/main" val="2338342671"/>
                  </a:ext>
                </a:extLst>
              </a:tr>
              <a:tr h="596348">
                <a:tc gridSpan="4">
                  <a:txBody>
                    <a:bodyPr/>
                    <a:lstStyle/>
                    <a:p>
                      <a:r>
                        <a:rPr lang="en-US" sz="1400" b="1" dirty="0">
                          <a:solidFill>
                            <a:srgbClr val="000000"/>
                          </a:solidFill>
                          <a:ea typeface="Calibri" panose="020F0502020204030204" pitchFamily="34" charset="0"/>
                        </a:rPr>
                        <a:t>Note: </a:t>
                      </a:r>
                      <a:r>
                        <a:rPr lang="en-US" sz="1400" baseline="30000" dirty="0"/>
                        <a:t>1 </a:t>
                      </a:r>
                      <a:r>
                        <a:rPr lang="en-US" sz="1400" dirty="0"/>
                        <a:t>The Baba dam project was initially financed by the IADB, which later cancelled that participation. </a:t>
                      </a:r>
                    </a:p>
                    <a:p>
                      <a:r>
                        <a:rPr lang="en-US" sz="1400" baseline="30000" dirty="0"/>
                        <a:t>2 </a:t>
                      </a:r>
                      <a:r>
                        <a:rPr lang="en-US" sz="1400" dirty="0"/>
                        <a:t>The </a:t>
                      </a:r>
                      <a:r>
                        <a:rPr lang="en-US" sz="1400" dirty="0" err="1"/>
                        <a:t>Inambari</a:t>
                      </a:r>
                      <a:r>
                        <a:rPr lang="en-US" sz="1400" dirty="0"/>
                        <a:t> Dam was initially announced as a BNDES-supported project, but as the project itself was cancelled, BNDES participation was never formalized.</a:t>
                      </a:r>
                    </a:p>
                  </a:txBody>
                  <a:tcPr marL="68580" marR="68580" marT="0" marB="0" anchor="ctr">
                    <a:lnT w="12700" cap="flat" cmpd="sng" algn="ctr">
                      <a:solidFill>
                        <a:srgbClr val="CCD3D9"/>
                      </a:solidFill>
                      <a:prstDash val="solid"/>
                      <a:round/>
                      <a:headEnd type="none" w="med" len="med"/>
                      <a:tailEnd type="none" w="med" len="med"/>
                    </a:lnT>
                    <a:lnB w="12700" cap="flat" cmpd="sng" algn="ctr">
                      <a:solidFill>
                        <a:srgbClr val="CCD3D9"/>
                      </a:solidFill>
                      <a:prstDash val="solid"/>
                      <a:round/>
                      <a:headEnd type="none" w="med" len="med"/>
                      <a:tailEnd type="none" w="med" len="med"/>
                    </a:lnB>
                    <a:solidFill>
                      <a:schemeClr val="bg1"/>
                    </a:solidFill>
                  </a:tcPr>
                </a:tc>
                <a:tc hMerge="1">
                  <a:txBody>
                    <a:bodyPr/>
                    <a:lstStyle/>
                    <a:p>
                      <a:pPr marL="0" marR="0">
                        <a:spcBef>
                          <a:spcPts val="0"/>
                        </a:spcBef>
                        <a:spcAft>
                          <a:spcPts val="0"/>
                        </a:spcAft>
                      </a:pP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rgbClr val="CCD3D9"/>
                      </a:solidFill>
                      <a:prstDash val="solid"/>
                      <a:round/>
                      <a:headEnd type="none" w="med" len="med"/>
                      <a:tailEnd type="none" w="med" len="med"/>
                    </a:lnB>
                    <a:solidFill>
                      <a:srgbClr val="E9ECEE"/>
                    </a:solidFill>
                  </a:tcPr>
                </a:tc>
                <a:tc hMerge="1">
                  <a:txBody>
                    <a:bodyPr/>
                    <a:lstStyle/>
                    <a:p>
                      <a:pPr marL="0" marR="0">
                        <a:spcBef>
                          <a:spcPts val="0"/>
                        </a:spcBef>
                        <a:spcAft>
                          <a:spcPts val="0"/>
                        </a:spcAft>
                      </a:pP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rgbClr val="CCD3D9"/>
                      </a:solidFill>
                      <a:prstDash val="solid"/>
                      <a:round/>
                      <a:headEnd type="none" w="med" len="med"/>
                      <a:tailEnd type="none" w="med" len="med"/>
                    </a:lnB>
                    <a:solidFill>
                      <a:srgbClr val="E9ECEE"/>
                    </a:solidFill>
                  </a:tcPr>
                </a:tc>
                <a:tc hMerge="1">
                  <a:txBody>
                    <a:bodyPr/>
                    <a:lstStyle/>
                    <a:p>
                      <a:pPr marL="234950" marR="0" indent="-234950">
                        <a:spcBef>
                          <a:spcPts val="0"/>
                        </a:spcBef>
                        <a:spcAft>
                          <a:spcPts val="0"/>
                        </a:spcAft>
                        <a:buFont typeface="Arial" panose="020B0604020202020204" pitchFamily="34" charset="0"/>
                        <a:buNone/>
                        <a:tabLst/>
                      </a:pP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B w="12700" cap="flat" cmpd="sng" algn="ctr">
                      <a:solidFill>
                        <a:srgbClr val="CCD3D9"/>
                      </a:solidFill>
                      <a:prstDash val="solid"/>
                      <a:round/>
                      <a:headEnd type="none" w="med" len="med"/>
                      <a:tailEnd type="none" w="med" len="med"/>
                    </a:lnB>
                    <a:solidFill>
                      <a:srgbClr val="E9ECEE"/>
                    </a:solidFill>
                  </a:tcPr>
                </a:tc>
                <a:extLst>
                  <a:ext uri="{0D108BD9-81ED-4DB2-BD59-A6C34878D82A}">
                    <a16:rowId xmlns:a16="http://schemas.microsoft.com/office/drawing/2014/main" val="3929979264"/>
                  </a:ext>
                </a:extLst>
              </a:tr>
            </a:tbl>
          </a:graphicData>
        </a:graphic>
      </p:graphicFrame>
    </p:spTree>
    <p:extLst>
      <p:ext uri="{BB962C8B-B14F-4D97-AF65-F5344CB8AC3E}">
        <p14:creationId xmlns:p14="http://schemas.microsoft.com/office/powerpoint/2010/main" val="3949847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3573</TotalTime>
  <Words>2636</Words>
  <Application>Microsoft Macintosh PowerPoint</Application>
  <PresentationFormat>Widescreen</PresentationFormat>
  <Paragraphs>364</Paragraphs>
  <Slides>40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Standardizing Sustainable Development?</vt:lpstr>
      <vt:lpstr>Project Overview: Research question</vt:lpstr>
      <vt:lpstr>Project Overview: 6 Regional and Country Studies</vt:lpstr>
      <vt:lpstr>Project Overview: 3 Major Findings</vt:lpstr>
      <vt:lpstr>Environmental and Social  Impacts of Infrastructure Projects in the Andean Amazon </vt:lpstr>
      <vt:lpstr>DFI-Financed Infrastructure Surge</vt:lpstr>
      <vt:lpstr>International DFIs: 4 “Shades of Green”</vt:lpstr>
      <vt:lpstr>DFI-Financed Infrastructure: Environmental impacts</vt:lpstr>
      <vt:lpstr>DFI-Financed Infrastructure: Social conflict</vt:lpstr>
      <vt:lpstr>DFI-Financed Infrastructure: Economic cost</vt:lpstr>
      <vt:lpstr>The Infrastructure Surge in the Andean Amazon</vt:lpstr>
      <vt:lpstr>DFI-Financed Infrastructure, 2000-2015</vt:lpstr>
      <vt:lpstr>DFI-Financed Infrastructure, New and Pipeline</vt:lpstr>
      <vt:lpstr>DFI-Financed Infrastructure: Environmental Impacts</vt:lpstr>
      <vt:lpstr>Benefits of ESS: Deforestation Isn’t Inevitable</vt:lpstr>
      <vt:lpstr>Limitations of Safeguards</vt:lpstr>
      <vt:lpstr>CVIS Highway, Routes 2-4 Inambari Dam </vt:lpstr>
      <vt:lpstr>Introduction</vt:lpstr>
      <vt:lpstr>The South Interoceanic Highway </vt:lpstr>
      <vt:lpstr>PowerPoint Presentation</vt:lpstr>
      <vt:lpstr>Environmental Safeguards in CVIS</vt:lpstr>
      <vt:lpstr>Deforestation in Madre de Dios</vt:lpstr>
      <vt:lpstr>Illegal gold mining</vt:lpstr>
      <vt:lpstr>The Inambari dam – not built</vt:lpstr>
      <vt:lpstr>PowerPoint Presentation</vt:lpstr>
      <vt:lpstr>Conclusion</vt:lpstr>
      <vt:lpstr>Lessons Learned</vt:lpstr>
      <vt:lpstr>Coca-Codo Sinclair and  Baba Dams</vt:lpstr>
      <vt:lpstr>Coca Codo Sinclair Hydroelectric Project</vt:lpstr>
      <vt:lpstr>Coca Codo Sinclair Hydroelectric Project</vt:lpstr>
      <vt:lpstr>Baba Project</vt:lpstr>
      <vt:lpstr>Baba Project</vt:lpstr>
      <vt:lpstr>Safeguards are not actually applied </vt:lpstr>
      <vt:lpstr>What aspects make the implementation of safeguards difficult?</vt:lpstr>
      <vt:lpstr>Inadequate stakeholder engagement</vt:lpstr>
      <vt:lpstr>EIAs that do not incorporate all aspects of projects or all types of risks.</vt:lpstr>
      <vt:lpstr>EIAs that do not incorporate all aspects of projects or all types of risks.</vt:lpstr>
      <vt:lpstr>Project governance that is lacking in transparency and accountability</vt:lpstr>
      <vt:lpstr>Project governance that is lacking in transparency and accountability</vt:lpstr>
      <vt:lpstr>THANK YOU!</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Standardizing Sustainable Development?</dc:title>
  <dc:creator>Rebecca Ray</dc:creator>
  <cp:lastModifiedBy>Rebecca Ray</cp:lastModifiedBy>
  <cp:revision>103</cp:revision>
  <dcterms:created xsi:type="dcterms:W3CDTF">2018-04-12T16:25:46Z</dcterms:created>
  <dcterms:modified xsi:type="dcterms:W3CDTF">2018-04-19T10:46:23Z</dcterms:modified>
</cp:coreProperties>
</file>